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70" r:id="rId14"/>
    <p:sldId id="269" r:id="rId15"/>
    <p:sldId id="272" r:id="rId16"/>
    <p:sldId id="268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652F6-C81B-494D-8A9B-8A8214A8C28C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8116A-2D4A-4148-B1F8-67910250CA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14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8116A-2D4A-4148-B1F8-67910250CA61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05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67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48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054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22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75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12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01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5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340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61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4D7C77-B92A-4F66-B898-9F8094C5DAF7}" type="datetimeFigureOut">
              <a:rPr lang="el-GR" smtClean="0"/>
              <a:pPr/>
              <a:t>19/10/2020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588598-8A06-4844-AB41-A95AAE9DB0E1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6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4375" y="2377137"/>
            <a:ext cx="10701338" cy="1818626"/>
          </a:xfrm>
        </p:spPr>
        <p:txBody>
          <a:bodyPr>
            <a:noAutofit/>
          </a:bodyPr>
          <a:lstStyle/>
          <a:p>
            <a:pPr algn="ctr"/>
            <a:r>
              <a:rPr lang="el-GR" sz="4400" dirty="0"/>
              <a:t>Η διαδικασία της </a:t>
            </a:r>
            <a:r>
              <a:rPr lang="en-US" sz="4400" dirty="0"/>
              <a:t>e – </a:t>
            </a:r>
            <a:r>
              <a:rPr lang="el-GR" sz="4400" dirty="0"/>
              <a:t>επιθεώρησης </a:t>
            </a:r>
            <a:r>
              <a:rPr lang="el-GR" sz="4400" dirty="0" smtClean="0"/>
              <a:t>του ΠΠΣ </a:t>
            </a:r>
            <a:r>
              <a:rPr lang="el-GR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Οικονομικών Επιστημών </a:t>
            </a:r>
            <a:r>
              <a:rPr lang="el-GR" sz="4400" dirty="0" smtClean="0"/>
              <a:t>από </a:t>
            </a:r>
            <a:r>
              <a:rPr lang="el-GR" sz="4400" dirty="0"/>
              <a:t>την Επιτροπή Εξωτερικής Αξιολόγησης και Πιστοποίησης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72490" y="4455620"/>
            <a:ext cx="9395200" cy="697386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err="1"/>
              <a:t>Ζωη</a:t>
            </a:r>
            <a:r>
              <a:rPr lang="el-GR" b="1" dirty="0"/>
              <a:t> </a:t>
            </a:r>
            <a:r>
              <a:rPr lang="el-GR" b="1" dirty="0" err="1"/>
              <a:t>Γαβριηλιδου</a:t>
            </a:r>
            <a:r>
              <a:rPr lang="el-GR" dirty="0"/>
              <a:t>, </a:t>
            </a:r>
            <a:r>
              <a:rPr lang="el-GR" dirty="0" err="1"/>
              <a:t>προεδροσ</a:t>
            </a:r>
            <a:r>
              <a:rPr lang="el-GR" dirty="0"/>
              <a:t> της </a:t>
            </a:r>
            <a:r>
              <a:rPr lang="el-GR" dirty="0" err="1"/>
              <a:t>μοδιπ</a:t>
            </a:r>
            <a:r>
              <a:rPr lang="el-GR" dirty="0"/>
              <a:t> του </a:t>
            </a:r>
            <a:r>
              <a:rPr lang="el-GR" dirty="0" err="1"/>
              <a:t>δπθ</a:t>
            </a:r>
            <a:endParaRPr lang="el-GR" dirty="0"/>
          </a:p>
          <a:p>
            <a:r>
              <a:rPr lang="el-GR" dirty="0" err="1"/>
              <a:t>Αντιπρυτανησ</a:t>
            </a:r>
            <a:r>
              <a:rPr lang="el-GR" dirty="0"/>
              <a:t> </a:t>
            </a:r>
            <a:r>
              <a:rPr lang="el-GR" dirty="0" err="1"/>
              <a:t>ακαδημαϊκων</a:t>
            </a:r>
            <a:r>
              <a:rPr lang="el-GR" dirty="0"/>
              <a:t> </a:t>
            </a:r>
            <a:r>
              <a:rPr lang="el-GR" dirty="0" err="1"/>
              <a:t>υποθεσεων</a:t>
            </a:r>
            <a:r>
              <a:rPr lang="el-GR" dirty="0"/>
              <a:t> &amp; </a:t>
            </a:r>
            <a:r>
              <a:rPr lang="el-GR" dirty="0" err="1"/>
              <a:t>φοιτητικησ</a:t>
            </a:r>
            <a:r>
              <a:rPr lang="el-GR" dirty="0"/>
              <a:t> </a:t>
            </a:r>
            <a:r>
              <a:rPr lang="el-GR" dirty="0" err="1"/>
              <a:t>μεριμνασ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31619"/>
            <a:ext cx="1323108" cy="13231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7" y="5153006"/>
            <a:ext cx="1115665" cy="11522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89" y="145472"/>
            <a:ext cx="1049397" cy="104939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181" y="109255"/>
            <a:ext cx="4397816" cy="23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225310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7683049-CCB4-4DBE-810E-AF8C02D13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3325579"/>
            <a:ext cx="2190750" cy="2085975"/>
          </a:xfrm>
          <a:prstGeom prst="rect">
            <a:avLst/>
          </a:prstGeom>
        </p:spPr>
      </p:pic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D43635C8-27A0-4B0A-8349-96E13F086DA9}"/>
              </a:ext>
            </a:extLst>
          </p:cNvPr>
          <p:cNvSpPr/>
          <p:nvPr/>
        </p:nvSpPr>
        <p:spPr>
          <a:xfrm>
            <a:off x="4832059" y="1358284"/>
            <a:ext cx="4874004" cy="2552982"/>
          </a:xfrm>
          <a:prstGeom prst="wedgeEllipseCallout">
            <a:avLst>
              <a:gd name="adj1" fmla="val -57666"/>
              <a:gd name="adj2" fmla="val 68426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ΠΡΟΣΟΧΗ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kern="0" dirty="0">
                <a:solidFill>
                  <a:prstClr val="white"/>
                </a:solidFill>
                <a:latin typeface="Calibri" panose="020F0502020204030204"/>
              </a:rPr>
              <a:t>Ενδέχεται να ζητηθούν στοιχεία για </a:t>
            </a:r>
            <a:r>
              <a:rPr lang="el-GR" sz="2400" b="1" kern="0" dirty="0" smtClean="0">
                <a:solidFill>
                  <a:prstClr val="white"/>
                </a:solidFill>
                <a:latin typeface="Calibri" panose="020F0502020204030204"/>
              </a:rPr>
              <a:t>τ</a:t>
            </a:r>
            <a:r>
              <a:rPr lang="el-GR" sz="2400" b="1" kern="0" dirty="0">
                <a:solidFill>
                  <a:prstClr val="white"/>
                </a:solidFill>
                <a:latin typeface="Calibri" panose="020F0502020204030204"/>
              </a:rPr>
              <a:t>η</a:t>
            </a:r>
            <a:r>
              <a:rPr lang="el-GR" sz="2400" b="1" kern="0" dirty="0" smtClean="0">
                <a:solidFill>
                  <a:prstClr val="white"/>
                </a:solidFill>
                <a:latin typeface="Calibri" panose="020F0502020204030204"/>
              </a:rPr>
              <a:t>ν </a:t>
            </a:r>
            <a:r>
              <a:rPr lang="fr-FR" sz="2400" b="1" kern="0" dirty="0" smtClean="0">
                <a:solidFill>
                  <a:prstClr val="white"/>
                </a:solidFill>
                <a:latin typeface="Calibri" panose="020F0502020204030204"/>
              </a:rPr>
              <a:t>COVID-19 </a:t>
            </a:r>
            <a:r>
              <a:rPr lang="el-GR" sz="2400" b="1" kern="0" dirty="0">
                <a:solidFill>
                  <a:prstClr val="white"/>
                </a:solidFill>
                <a:latin typeface="Calibri" panose="020F0502020204030204"/>
              </a:rPr>
              <a:t>και την εξ αποστάσεως εκπαίδευση!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31619"/>
            <a:ext cx="1323108" cy="13231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7" y="5153006"/>
            <a:ext cx="1115665" cy="11522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89" y="145472"/>
            <a:ext cx="1049397" cy="1049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77422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τις διαδικασίες ποιότητας στο Τμήμα-1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728664"/>
            <a:ext cx="9529762" cy="557658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βήματα-αλλαγές έχετε κάνει σε σχέση με τις συστάσεις της εξωτερικής αξιολόγησης που περάσατε; 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Σύγκριση ΠΠΣ πριν και μετά τις αλλαγές. Υπήρξαν συστάσεις για αλλαγές από την επιτροπή εξωτερικής αξιολόγησης; υπήρξαν δυσκολίες; υπήρξε μείωση ωρών; 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Προσαρμογή ΠΠΣ - Πως και με ποια κριτήρια γίνονται οι τροποποιήσεις; 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Ποιος ο συνολικός αριθμός ερωτηματολογίων που συμπληρώθηκαν από τους φοιτητές (Ποσοστά συμμετοχής φοιτητών στην αξιολόγηση); Υπάρχει ή όχι μείωση των ποσοστών συμμετοχής στις αξιολογήσεις, λόγω της αλλαγής από έντυπη σε ηλεκτρονική αξιολόγηση και γιατί; Δείγμα ερωτηματολογίου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Πώς αξιολογείτε τους φοιτητές; Δώστε παραδείγματα - Δείγμα θεμάτων εξέτασης</a:t>
            </a:r>
            <a:endParaRPr lang="el-G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2293"/>
            <a:ext cx="1871858" cy="1296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423720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τις διαδικασίες ποιότητας στο Τμήμα-2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760218"/>
            <a:ext cx="9529762" cy="542627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Ενημερώνονται οι πρωτοετείς φοιτητές σχετικά με τα οφέλη της αξιολόγησης και αν ναι με ποιους τρόπους (π.χ. κατά τις εκδηλώσεις υποδοχής πρωτοετών); Τι κάνετε για να πείσετε τους φοιτητές ότι είναι αναγκαία η αξιολόγηση;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κάνετε με τις αξιολογήσεις των φοιτητών; Πρακτικό συνέλευσης όπου να φαίνεται τι γίνεται. Πώς τα σχόλια των φοιτητών από τις αξιολογήσεις λαμβάνονται υπόψη στη βελτίωση των μαθημάτων και των διδασκόντων;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Πώς γίνεται σύσταση στους διδάσκοντες με χαμηλή αξιολόγηση;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Πώς ενημερώνονται οι φοιτητές ότι οι προτάσεις τους ελήφθησαν υπόψη;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Υπάρχει </a:t>
            </a:r>
            <a:r>
              <a:rPr lang="el-GR" sz="18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ετεροαξιολόγηση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sz="18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αυτοαξιολόγηση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για τους διδάσκοντες;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Πού απευθύνεται ο φοιτητής όταν έχει κάποιο πρόβλημα;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Υπάρχει διαδικασία ελέγχου των παραπόνων των φοιτητών;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Έχουν πραγματοποιηθεί πιστοποιήσεις από άλλους φορείς πέραν της ΑΔΙΠ;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617" y="3713455"/>
            <a:ext cx="2695153" cy="1869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356983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1100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Τηλεδιάσκεψη όπου θα παρουσιαστεί ψηφιακό υλικό για τις υποδομές του Τμήματος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1745672"/>
            <a:ext cx="9529762" cy="444081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ψηφιακό υλικό θα μπορούσε να είναι:</a:t>
            </a:r>
          </a:p>
          <a:p>
            <a:pPr marL="635508" lvl="1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Βίντεο από κάμερα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508" lvl="1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Βίντεο από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drone</a:t>
            </a:r>
          </a:p>
          <a:p>
            <a:pPr marL="635508" lvl="1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Βίντεο από φωτογραφίες</a:t>
            </a:r>
          </a:p>
          <a:p>
            <a:pPr marL="635508" lvl="1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Βίντεο με σύνθεση των παραπάνω τρόπων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508" lvl="1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608" lvl="1" indent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ψηφιακό υλικό πρέπει να είναι αναρτημένο στην ιστοσελίδα του Τμήματος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28017">
            <a:off x="8825344" y="1931410"/>
            <a:ext cx="1624445" cy="2219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1641833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1745672"/>
            <a:ext cx="9455357" cy="4440815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Ετήσιες εσωτερικές εκθέσεις του Τμήματος……..</a:t>
            </a:r>
          </a:p>
          <a:p>
            <a:pPr marL="635508" lvl="1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αναρτημένες στην ιστοσελίδα του Τμήματος ή </a:t>
            </a:r>
            <a:r>
              <a:rPr lang="el-GR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λινκ</a:t>
            </a: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στην ιστοσελίδα της ΜΟΔΙΠ?</a:t>
            </a:r>
            <a:endParaRPr lang="en-US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508" lvl="1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κάνει το Τμήμα με αυτές?</a:t>
            </a:r>
          </a:p>
          <a:p>
            <a:pPr marL="635508" lvl="1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Ανακοινώνονται σε ΓΣ?</a:t>
            </a:r>
          </a:p>
          <a:p>
            <a:pPr marL="635508" lvl="1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Αποτελούν βάση για σχεδιασμό δράσεων και λήψη αποφάσεων?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ΟΜΕΑ του Τμήματος…..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Ποιες οι αρμοδιότητες?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Υπάρχει κάποιος απολογισμός των δράσεών της? </a:t>
            </a:r>
            <a:endParaRPr lang="el-GR" sz="1800" i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1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Αλήθεια, το Τμήμα έστειλε τον απολογισμό της ΟΜΕΑ στη ΜΟΔΙΠ</a:t>
            </a:r>
            <a:r>
              <a:rPr lang="el-GR" sz="1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l-GR" sz="18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Τηρούνται πρακτικά των συνεδριάσεών της?</a:t>
            </a:r>
            <a:endParaRPr lang="en-US" sz="1800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696" y="49484"/>
            <a:ext cx="2952750" cy="155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254755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962237" y="1740053"/>
            <a:ext cx="10966533" cy="433180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μέλη της Επιτροπής Εξωτερικής Αξιολόγησης και Πιστοποίησης ρ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ωτούν </a:t>
            </a:r>
            <a:r>
              <a:rPr lang="el-GR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τις ίδιες ερωτήσεις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Πρόεδρο, ΟΜΕΑ, Φοιτητές και Διδακτικό προσωπικό, προκειμένου να διασταυρώσουν</a:t>
            </a: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πως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ό,τι λέγεται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ισχύει!!! </a:t>
            </a:r>
            <a:r>
              <a:rPr lang="el-GR" sz="18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ΑΡΑ….συνάντηση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όλους τους συμμετέχοντες πριν την πιστοποίηση, ώστε να μιλάμε την ίδια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γλώσσα!!!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Δεν είναι καλό το…</a:t>
            </a:r>
            <a:r>
              <a:rPr lang="el-GR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αυτομαστίγωμα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 Ας αφήσουμε την γκρίνια και ας προβάλλουμε τα θετικά του Τμήματος. Τα αρνητικά τα γνωρίζουμε έτσι και αλλιώς, ας φροντίσουμε να τα βελτιώσουμε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σταδιακά.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Οι φοιτητές μπορεί να ερωτηθούν για το αν γνωρίζουν τι είναι τα </a:t>
            </a: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ECTS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έλλειψη οικονομικής υποστήριξης ας αναφερθεί αλλά ταυτόχρονα το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Τμήμα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ας </a:t>
            </a:r>
            <a:r>
              <a:rPr lang="el-GR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δείξει τι διαδικασίες υιοθέτησε για να ανταποκριθεί σε </a:t>
            </a: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αυτό!</a:t>
            </a:r>
            <a:endParaRPr lang="en-US" sz="1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l-GR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Αναφορά στο πρόβλημα, έμφαση στις ενέργειες για τη λύση του!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  <p:sp>
        <p:nvSpPr>
          <p:cNvPr id="4098" name="AutoShape 2" descr="How much money do you need an idea to ear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How much money do you need an idea to ear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2" name="AutoShape 6" descr="How much money do you need an idea to ear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4" name="Picture 8" descr="Free Vector | Helpful ti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4362" y="-226118"/>
            <a:ext cx="2700000" cy="230173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870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1814513"/>
            <a:ext cx="735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Άλλες ερωτήσεις……..</a:t>
            </a:r>
          </a:p>
        </p:txBody>
      </p:sp>
      <p:pic>
        <p:nvPicPr>
          <p:cNvPr id="1026" name="Picture 2" descr="Συχνές Ερωτήσεις - Περιεχόμεν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1098881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23578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7294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34" y="8616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2339457" y="457201"/>
            <a:ext cx="7704667" cy="9975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 e-</a:t>
            </a:r>
            <a:r>
              <a:rPr lang="el-GR" dirty="0" err="1"/>
              <a:t>επιθέωρηση</a:t>
            </a:r>
            <a:r>
              <a:rPr lang="el-GR" dirty="0"/>
              <a:t> περιλαμβάνει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995055" y="1857375"/>
            <a:ext cx="8423563" cy="360044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Ημίωρη τηλεδιάσκεψη με Πρόεδρο ΜΟΔΙΠ και Πρόεδρο Τμήματος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Δίωρη τηλεδιάσκεψη με μέλη ΜΟΔΙΠ και ΟΜΕΑ Τμήματος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Ωριαία τηλεδιάσκεψη με διδάσκοντες του Τμήματος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Ωριαία τηλεδιάσκεψη με φοιτητές του Τμήματος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Ωριαία τηλεδιάσκεψη με αποφοίτους του Τμήματος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Ωριαία τηλεδιάσκεψη με </a:t>
            </a:r>
            <a:r>
              <a:rPr lang="fr-FR" dirty="0" err="1"/>
              <a:t>extern</a:t>
            </a:r>
            <a:r>
              <a:rPr lang="en-US" dirty="0"/>
              <a:t>al stakeholders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Ωριαία τηλεδιάσκεψη όπου θα παρουσιαστεί ψηφιακό υλικό για τις υποδομές του Τμήματος και σχετική συζήτηση 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2224087"/>
            <a:ext cx="2850145" cy="213972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361664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785937" y="574183"/>
            <a:ext cx="8943975" cy="880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Κατά την ημίωρη τηλεδιάσκεψη με Πρόεδρο ΜΟΔΙΠ και Πρόεδρο Τμήματος: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643057" y="2257423"/>
            <a:ext cx="7015162" cy="314907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l-GR" sz="2800" dirty="0"/>
              <a:t> Γίνεται σύντομη παρουσίαση του ΕΣΔΠ και  της ΜΟΔΙΠ από την Πρόεδρο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/>
              <a:t> Γίνεται </a:t>
            </a:r>
            <a:r>
              <a:rPr lang="el-GR" sz="2800" b="1" dirty="0">
                <a:solidFill>
                  <a:srgbClr val="FF0000"/>
                </a:solidFill>
              </a:rPr>
              <a:t>σύντομη</a:t>
            </a:r>
            <a:r>
              <a:rPr lang="el-GR" sz="2800" dirty="0"/>
              <a:t> παρουσίαση του ΠΠΣ από τον Πρόεδρο του Τμήματος (συστήνεται να αποσταλεί η παρουσίαση στη ΜΟΔΙΠ για ανατροφοδότηση)</a:t>
            </a:r>
          </a:p>
        </p:txBody>
      </p:sp>
      <p:sp>
        <p:nvSpPr>
          <p:cNvPr id="9" name="AutoShape 2" descr="How to crash your own presentation: 10 techniques and other small tric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697" y="2150721"/>
            <a:ext cx="3137741" cy="24145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194397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" y="3397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3397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4" y="160579"/>
            <a:ext cx="9812379" cy="449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800" i="1" dirty="0"/>
              <a:t>Ενδεικτική δομή της παρουσίασης του Προέδρου του Τμήματος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127" y="793846"/>
            <a:ext cx="113468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Συνοπτική παρουσίαση Τμήματος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(φωτογραφίες Τμήματος, ΦΕΚ  Ίδρυσης κ.λπ.)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Οργανωτική δομή Τμήματος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Ακαδημαϊκή φυσιογνωμία Τμήματος 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Εξέλιξη αριθμού φοιτητών, ακαδημαϊκού, διοικητικού προσωπικού και αποφοίτων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Διάρκεια σπουδών ανά </a:t>
            </a:r>
            <a:r>
              <a:rPr lang="el-GR" sz="1600" dirty="0" err="1">
                <a:solidFill>
                  <a:schemeClr val="accent2">
                    <a:lumMod val="50000"/>
                  </a:schemeClr>
                </a:solidFill>
              </a:rPr>
              <a:t>ακ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. έτος 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Μέσος όρος βαθμολογίας αποφοίτων ανά </a:t>
            </a:r>
            <a:r>
              <a:rPr lang="el-GR" sz="1600" dirty="0" err="1">
                <a:solidFill>
                  <a:schemeClr val="accent2">
                    <a:lumMod val="50000"/>
                  </a:schemeClr>
                </a:solidFill>
              </a:rPr>
              <a:t>ακ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. έτος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Πολιτική Διασφάλισης Ποιότητας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Δράσεις για την Πολιτική Διασφάλισης Ποιότητας 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Χρήση ηλεκτρονικών υπηρεσιών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Δομές ακαδημαϊκής υποστήριξης φοιτητών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Πρόγραμμα Σπουδών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Αναφορά τροποποιήσεων ΠΠΣ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Πρακτική Άσκηση φοιτητών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Αξιολόγηση διδακτικού έργου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Εξέλιξη αριθμού ερωτηματολογίων αξιολόγησης διδακτικού έργου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Παρουσίαση Υποδομών - Εγκαταστάσεων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Ερευνητική Δραστηριότητα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Ακαδημαϊκές - Κοινωνικές Δράσεις </a:t>
            </a:r>
          </a:p>
          <a:p>
            <a:pPr lvl="2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Συνέδρια - Αναγορεύσεις - Περιοδικά που τυχόν εκδίδει το Τμήμα - Οδηγοί Σπουδών - Εκδηλώσεις - Συνεργασίες με φορείς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Όραμα Τμήματος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426" y="2271739"/>
            <a:ext cx="3997512" cy="2543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401517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500189" y="574183"/>
            <a:ext cx="9529762" cy="2140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Οι ερωτήσεις που τέθηκαν από τα μέλη της Επιτροπής Εξωτερικής Αξιολόγησης και Πιστοποίησης κατά διάρκεια των προηγούμενων πιστοποιήσεων αφορούσαν: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3400425"/>
            <a:ext cx="9529762" cy="232870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l-GR" sz="3200" dirty="0"/>
              <a:t> Λειτουργία – Δομή του Τμήματος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3200" dirty="0"/>
              <a:t> Δομή Προγράμματος Προπτυχιακών Σπουδών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3200" dirty="0"/>
              <a:t> Διαδικασίες Ποιότητας που ακολουθεί το Τμήμα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295991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τη Λειτουργία – Δομή του Τμήματος-1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872839"/>
            <a:ext cx="9529762" cy="54405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Ποιος είναι ο αριθμός εισακτέων που ζητήσατε και με ποια κριτήρια;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Ποια είναι η αναλογία φοιτητών-διδασκόντων;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Ποια η αναλογία φοιτητών-πρωτοετών φοιτητών;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Ποιο το ποσοστό αντρών-γυναικών σε φοιτητές και σε μέλη ΔΕΠ; Υπάρχει στρατηγικός σχεδιασμός για τη βελτίωση των αναλογιών, αν αυτό κρίνεται απαραίτητο;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Με ποια διαδικασία ορίζονται οι εκπαιδευτικές άδειες και πώς χρησιμοποιούνται; Υπάρχει απτή βοήθεια προς το τμήμα από κάποιον που έκανε χρήση εκπαιδευτικής άδειας; Έφερε συνεργασίες-διασυνδέσεις; Συγκεκριμένα παραδείγματα.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Πώς αξιοποιεί το Τμήμα το Γραφείο Υποστήριξης διδασκαλίας και μάθησης;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Τι αίθουσες έχετε και τι αριθμό φοιτητών χωρούν;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Τι ειδικότητες δίνετε;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Υπάρχει σύλλογος αποφοίτων; Παίρνετε στοιχεία; Έχετε μελέτες για τους αποφοίτους σας; Πώς λαμβάνετε υπόψη την γνώμη τους για τη βελτίωση του Τμήματος;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Από ποιο μέρος της Ελλάδας είναι οι φοιτητές σας;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1600" i="1" dirty="0"/>
              <a:t>Έχετε μέλη της μειονότητας; Πώς διασφαλίζετε ίση μεταχείριση; Τι κάνετε στις ορκωμοσίες και λοιπές τελετές;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2"/>
            </a:pPr>
            <a:r>
              <a:rPr lang="el-GR" sz="1600" i="1" dirty="0"/>
              <a:t>Ποιος είναι ο ρυθμός αποφοίτησης από το Τμήμα σας; 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2"/>
            </a:pPr>
            <a:r>
              <a:rPr lang="el-GR" sz="1600" i="1" dirty="0"/>
              <a:t>Πού δουλεύουν οι απόφοιτοί σας;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endParaRPr lang="el-GR" sz="16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641" y="2857067"/>
            <a:ext cx="2408129" cy="1201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329048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τη Λειτουργία – Δομή του Τμήματος-2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814387"/>
            <a:ext cx="9529762" cy="538638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Τι μέριμνα υπάρχει από το Τμήμα για άτομα με ειδικές ανάγκες;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Τι γειτονικά τμήματα ανταγωνίζεστε; 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Δράσεις του Τμήματος για διεθνείς συνεργασίες - συνεργασίες με Βαλκανικές χώρες (π.χ. </a:t>
            </a:r>
            <a:r>
              <a:rPr lang="en-US" sz="1600" i="1" dirty="0"/>
              <a:t>Erasmus</a:t>
            </a:r>
            <a:r>
              <a:rPr lang="el-GR" sz="1600" i="1" dirty="0"/>
              <a:t>) σε ερευνητικό επίπεδο. 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Κινητικότητα </a:t>
            </a:r>
            <a:r>
              <a:rPr lang="en-US" sz="1600" i="1" dirty="0"/>
              <a:t>Erasmus</a:t>
            </a:r>
            <a:r>
              <a:rPr lang="el-GR" sz="1600" i="1" dirty="0"/>
              <a:t>. Εισερχόμενοι - εξερχόμενοι φοιτητές και μέλη ΔΕΠ.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Σχέση Τμήματος με εξωτερικούς φορείς για προσέλκυση πόρων - υπάρχουν σχέσεις; Γίνονται δράσεις από το Τμήμα προς αυτήν την κατεύθυνση;  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Τι δράσεις γίνονται για προσέλκυση ερευνητών και φοιτητών από το εξωτερικό; 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Υπηρεσίες φοιτητικής μέριμνας - ποσοστά κάλυψης των αναγκών διαμονής των φοιτητών.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Ποιο είναι το όραμα του Τμήματος; Γίνεται στρατηγικός σχεδιασμός από το Τμήμα;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Ποιο είναι το συγκριτικό πλεονέκτημα του Τμήματος; Υπάρχουν τρόποι προσέλκυσης φοιτητών;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Πώς καταλαβαίνει ο νέος φοιτητής τη μετάβαση από το σχολείο στο Πανεπιστήμιο;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Μήπως η 4ετής φοίτηση αποτελεί μειονέκτημα σε σχέση με την 3ετή που είναι το </a:t>
            </a:r>
            <a:r>
              <a:rPr lang="en-US" sz="1600" i="1" dirty="0"/>
              <a:t>bachelor</a:t>
            </a:r>
            <a:r>
              <a:rPr lang="el-GR" sz="1600" i="1" dirty="0"/>
              <a:t> στο εξωτερικό;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Για ποιο λόγο κάποιος υποψήφιος φοιτητής να επιλέξει στο μηχανογραφικό του το δικό σας Τμήμα;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Σε Τμήματα με τομείς, γίνονται ενέργειες ώστε οι φοιτητές να επιλέξουν τον καλύτερο για αυτούς τομέα;</a:t>
            </a:r>
            <a:endParaRPr lang="el-GR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Ποια είναι η κατανομή του φόρτου εργασίας ανά μέλος ΔΕΠ διαχρονικά; Δικαιολογήστε αν υπάρχει ανομοιογένεια.</a:t>
            </a:r>
            <a:endParaRPr lang="el-GR" sz="1600" dirty="0"/>
          </a:p>
          <a:p>
            <a:pPr marL="342900" indent="-342900">
              <a:spcBef>
                <a:spcPts val="600"/>
              </a:spcBef>
              <a:buFont typeface="+mj-lt"/>
              <a:buAutoNum type="arabicPeriod" startAt="14"/>
            </a:pPr>
            <a:r>
              <a:rPr lang="el-GR" sz="1600" i="1" dirty="0"/>
              <a:t>Ποιοι οι λόγοι αποχωρήσεων προσωπικού από το Τμήμα; Ποσοστά συνταξιοδοτήσεων – μετακινήσεων.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14"/>
            </a:pPr>
            <a:endParaRPr lang="el-GR" sz="12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2810" y="2607734"/>
            <a:ext cx="2407654" cy="12022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248079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τη Δομή του ΠΠΣ-1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800094"/>
            <a:ext cx="9529762" cy="568643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Πόσοι φοιτητές παίρνουν παιδαγωγική επάρκεια; 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Πρέπει να μειωθεί η ύλη. Τι κάνετε για αυτό; Ποια διαδικασία ακολουθείτε, ώστε να μη μειωθούν τα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ECTS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επικαλύψεις μαθημάτων σε μεγαλύτερα έτη; 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Υπάρχει επανάληψη βασικών γνώσεων του λυκείου στα πρώτα έτη φοίτησης; 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Προτεινόμενη βιβλιογραφία - είναι πολλά τα συγγράμματα; αν ναι γιατί; 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πολλαπλές μέθοδοι αξιολόγησης των φοιτητών; Σε πόσα μαθήματα υπάρχει μόνο τελική εξέταση, σε πόσα διαμορφωτική αξιολόγηση, σε πόσα πρόοδος; 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Γίνεται ηλεκτρονική εξέταση ή μόνο έντυπη;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πόσα μαθήματα και ποια γίνεται βιωματική διδασκαλία και μέθοδος </a:t>
            </a:r>
            <a:r>
              <a:rPr lang="el-GR" sz="18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πρότζεκτ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Συγγραφή διπλωματικών - διατριβών στα αγγλικά. Αν γίνεται σε τι ποσοστό επί του συνόλου; 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Ποιο ποσοστό φοιτητών περνάει τα μαθήματα; Στατιστικά </a:t>
            </a:r>
            <a:r>
              <a:rPr lang="el-GR" sz="18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χρωστούμενων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μαθημάτων και ενέργειες του Τμήματος για τη βελτίωση της εικόνας αν το ποσοστό αυτό είναι υψηλό.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κριτήρια για τη βαθμολογία;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μαθήματα-πρακτικές προετοιμασίας των φοιτητών για έρευνα; Υπάρχει μάθημα που να μαθαίνουν να φτιάχνουν ένα </a:t>
            </a:r>
            <a:r>
              <a:rPr lang="el-GR" sz="18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18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ή μια εργασία;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01854" y="1557635"/>
            <a:ext cx="2016080" cy="1344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153850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8616"/>
            <a:ext cx="1323108" cy="132310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" y="5153006"/>
            <a:ext cx="1115665" cy="11522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03" y="49484"/>
            <a:ext cx="1049397" cy="1049397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F9ACD1C5-60AD-47CF-8259-F7B893216924}"/>
              </a:ext>
            </a:extLst>
          </p:cNvPr>
          <p:cNvSpPr txBox="1">
            <a:spLocks/>
          </p:cNvSpPr>
          <p:nvPr/>
        </p:nvSpPr>
        <p:spPr>
          <a:xfrm>
            <a:off x="1330223" y="231276"/>
            <a:ext cx="9812380" cy="7575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dirty="0"/>
              <a:t>Ερωτήσεις για τη Δομή του ΠΠΣ-2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53A143D1-CB17-4B12-B7A7-EE7662B342BD}"/>
              </a:ext>
            </a:extLst>
          </p:cNvPr>
          <p:cNvSpPr txBox="1">
            <a:spLocks/>
          </p:cNvSpPr>
          <p:nvPr/>
        </p:nvSpPr>
        <p:spPr>
          <a:xfrm>
            <a:off x="1500190" y="728664"/>
            <a:ext cx="9529762" cy="557658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προετοιμασία γίνεται για τη συγγραφή - παρουσίαση των διπλωματικών εργασιών - διατριβών;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ποιο μηχανισμό αξιολογούνται οι διπλωματικές εργασίες; Κατανομή βαθμολογίας διπλωματικών εργασιών.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Προσφέρονται μαθήματα στα Αγγλικά;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ποιο κριτήριο πραγματοποιείται η κατανομή των ECTS στα μαθήματα; Ανακοινώνονται στους φοιτητές;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Πως διαχειρίζεστε το μεγάλο αριθμό προαιρετικών μαθημάτων; Υπάρχει ελάχιστος αριθμός συμμετεχόντων για την πραγματοποίηση του μαθήματος;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Υπάρχει εναλλαγή της διδασκαλίας μαθημάτων μεταξύ των μελών ΔΕΠ;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αριθμός των εγγεγραμμένων φοιτητών είναι συμβατός με τις ικανότητες του ΠΠΣ;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Καλύπτονται όλα τα γνωστικά αντικείμενα της επιστήμης σας στο ΠΠΣ; Πώς εντάσσονται οι νέες τάσεις της επιστήμης στο ΠΠΣ;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</a:t>
            </a:r>
            <a:r>
              <a:rPr lang="el-GR" sz="18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προαπαιτούμενα</a:t>
            </a: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μαθήματα; Αν όχι, γιατί;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Συμμετέχουν οι φοιτητές στα μαθήματα; Σε τι ποσοστό;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13"/>
            </a:pPr>
            <a:r>
              <a:rPr lang="el-GR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 υπάρχουν εργαστήρια, είναι υποχρεωτική η συμμετοχή των φοιτητών σε αυτά; 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2690" y="4848929"/>
            <a:ext cx="2016080" cy="1344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697" y="6463645"/>
            <a:ext cx="34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bg1"/>
                </a:solidFill>
              </a:rPr>
              <a:t>Κομοτηνή, 20 </a:t>
            </a:r>
            <a:r>
              <a:rPr lang="el-GR" sz="1400" dirty="0">
                <a:solidFill>
                  <a:schemeClr val="bg1"/>
                </a:solidFill>
              </a:rPr>
              <a:t>Οκτωβρίου 2020</a:t>
            </a:r>
          </a:p>
        </p:txBody>
      </p:sp>
    </p:spTree>
    <p:extLst>
      <p:ext uri="{BB962C8B-B14F-4D97-AF65-F5344CB8AC3E}">
        <p14:creationId xmlns:p14="http://schemas.microsoft.com/office/powerpoint/2010/main" val="4281045387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</TotalTime>
  <Words>1617</Words>
  <Application>Microsoft Office PowerPoint</Application>
  <PresentationFormat>Ευρεία οθόνη</PresentationFormat>
  <Paragraphs>153</Paragraphs>
  <Slides>16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Times New Roman</vt:lpstr>
      <vt:lpstr>Wingdings</vt:lpstr>
      <vt:lpstr>Ανασκόπηση</vt:lpstr>
      <vt:lpstr>Η διαδικασία της e – επιθεώρησης του ΠΠΣ Οικονομικών Επιστημών από την Επιτροπή Εξωτερικής Αξιολόγησης και Πιστοποίησης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διαδικασία της e – επιθεώρησης από την Επιτροπή Εξωτερικής Αξιολόγησης και Πιστοποίησης</dc:title>
  <dc:creator>Στέλλα Γκαβάκη</dc:creator>
  <cp:lastModifiedBy>Στέλλα Γκαβάκη</cp:lastModifiedBy>
  <cp:revision>31</cp:revision>
  <dcterms:created xsi:type="dcterms:W3CDTF">2020-10-07T10:28:43Z</dcterms:created>
  <dcterms:modified xsi:type="dcterms:W3CDTF">2020-10-19T10:34:39Z</dcterms:modified>
</cp:coreProperties>
</file>