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3" r:id="rId9"/>
    <p:sldId id="264" r:id="rId10"/>
    <p:sldId id="265" r:id="rId11"/>
    <p:sldId id="274" r:id="rId12"/>
    <p:sldId id="271" r:id="rId13"/>
    <p:sldId id="266" r:id="rId14"/>
    <p:sldId id="267" r:id="rId15"/>
    <p:sldId id="270" r:id="rId16"/>
    <p:sldId id="269" r:id="rId17"/>
    <p:sldId id="272" r:id="rId18"/>
    <p:sldId id="268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652F6-C81B-494D-8A9B-8A8214A8C28C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8116A-2D4A-4148-B1F8-67910250CA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14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8116A-2D4A-4148-B1F8-67910250CA61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405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67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748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054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122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94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975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12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801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755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F4D7C77-B92A-4F66-B898-9F8094C5DAF7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340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361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4D7C77-B92A-4F66-B898-9F8094C5DAF7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66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4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4375" y="2377137"/>
            <a:ext cx="10701338" cy="1818626"/>
          </a:xfrm>
        </p:spPr>
        <p:txBody>
          <a:bodyPr>
            <a:noAutofit/>
          </a:bodyPr>
          <a:lstStyle/>
          <a:p>
            <a:pPr algn="ctr"/>
            <a:r>
              <a:rPr lang="el-GR" sz="4400" dirty="0"/>
              <a:t>Η διαδικασία της </a:t>
            </a:r>
            <a:r>
              <a:rPr lang="en-US" sz="4400" dirty="0"/>
              <a:t>e – </a:t>
            </a:r>
            <a:r>
              <a:rPr lang="el-GR" sz="4400" dirty="0"/>
              <a:t>επιθεώρησης </a:t>
            </a:r>
            <a:r>
              <a:rPr lang="el-GR" sz="4400" dirty="0" smtClean="0"/>
              <a:t>του ΠΠΣ </a:t>
            </a:r>
            <a:r>
              <a:rPr lang="el-GR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Ιατρικής </a:t>
            </a:r>
            <a:r>
              <a:rPr lang="el-GR" sz="4400" dirty="0" smtClean="0"/>
              <a:t>από </a:t>
            </a:r>
            <a:r>
              <a:rPr lang="el-GR" sz="4400" dirty="0"/>
              <a:t>την Επιτροπή Εξωτερικής Αξιολόγησης και Πιστοποίησης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72490" y="4455620"/>
            <a:ext cx="9395200" cy="697386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err="1"/>
              <a:t>Ζωη</a:t>
            </a:r>
            <a:r>
              <a:rPr lang="el-GR" b="1" dirty="0"/>
              <a:t> </a:t>
            </a:r>
            <a:r>
              <a:rPr lang="el-GR" b="1" dirty="0" err="1"/>
              <a:t>Γαβριηλιδου</a:t>
            </a:r>
            <a:r>
              <a:rPr lang="el-GR" dirty="0"/>
              <a:t>, </a:t>
            </a:r>
            <a:r>
              <a:rPr lang="el-GR" dirty="0" err="1"/>
              <a:t>προεδροσ</a:t>
            </a:r>
            <a:r>
              <a:rPr lang="el-GR" dirty="0"/>
              <a:t> της </a:t>
            </a:r>
            <a:r>
              <a:rPr lang="el-GR" dirty="0" err="1"/>
              <a:t>μοδιπ</a:t>
            </a:r>
            <a:r>
              <a:rPr lang="el-GR" dirty="0"/>
              <a:t> του </a:t>
            </a:r>
            <a:r>
              <a:rPr lang="el-GR" dirty="0" err="1"/>
              <a:t>δπθ</a:t>
            </a:r>
            <a:endParaRPr lang="el-GR" dirty="0"/>
          </a:p>
          <a:p>
            <a:r>
              <a:rPr lang="el-GR" dirty="0" err="1"/>
              <a:t>Αντιπρυτανησ</a:t>
            </a:r>
            <a:r>
              <a:rPr lang="el-GR" dirty="0"/>
              <a:t> </a:t>
            </a:r>
            <a:r>
              <a:rPr lang="el-GR" dirty="0" err="1"/>
              <a:t>ακαδημαϊκων</a:t>
            </a:r>
            <a:r>
              <a:rPr lang="el-GR" dirty="0"/>
              <a:t> </a:t>
            </a:r>
            <a:r>
              <a:rPr lang="el-GR" dirty="0" err="1"/>
              <a:t>υποθεσεων</a:t>
            </a:r>
            <a:r>
              <a:rPr lang="el-GR" dirty="0"/>
              <a:t> &amp; </a:t>
            </a:r>
            <a:r>
              <a:rPr lang="el-GR" dirty="0" err="1"/>
              <a:t>φοιτητικησ</a:t>
            </a:r>
            <a:r>
              <a:rPr lang="el-GR" dirty="0"/>
              <a:t> </a:t>
            </a:r>
            <a:r>
              <a:rPr lang="el-GR" dirty="0" err="1"/>
              <a:t>μεριμνασ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31619"/>
            <a:ext cx="1323108" cy="132310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7" y="5153006"/>
            <a:ext cx="1115665" cy="115224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689" y="145472"/>
            <a:ext cx="1049397" cy="104939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181" y="109255"/>
            <a:ext cx="4397816" cy="23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10 Νοεμβρίου </a:t>
            </a:r>
            <a:r>
              <a:rPr lang="el-GR" sz="1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253102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330223" y="221446"/>
            <a:ext cx="9812380" cy="568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Ερωτήσεις για τη Δομή του ΠΠΣ-2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330223" y="789709"/>
            <a:ext cx="9812380" cy="551554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12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Συγγραφή διπλωματικών - διατριβών στα αγγλικά. Αν γίνεται σε τι ποσοστό επί του συνόλου; 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12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Ποιο ποσοστό φοιτητών περνάει τα μαθήματα; Στατιστικά </a:t>
            </a:r>
            <a:r>
              <a:rPr lang="el-GR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χρωστούμενων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μαθημάτων και ενέργειες του Τμήματος για τη βελτίωση της εικόνας αν το ποσοστό αυτό είναι υψηλό. Υπάρχει μηχανισμός εντοπισμού των φοιτητών που αποτυγχάνουν συστηματικά σε κάποιο μάθημα</a:t>
            </a: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Ποια η πολιτική του Τμήματος για τους λιμνάζοντες φοιτητές;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12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Υπάρχουν μαθήματα-πρακτικές προετοιμασίας των φοιτητών για έρευνα; Υπάρχει μάθημα που να μαθαίνουν να φτιάχνουν ένα </a:t>
            </a:r>
            <a:r>
              <a:rPr lang="el-GR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poster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ή μια εργασία; </a:t>
            </a:r>
          </a:p>
          <a:p>
            <a:pPr marL="457200" lvl="0" indent="-457200" algn="just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12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Προβλέπεται η σύνταξη </a:t>
            </a: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πτυχιακής-διπλωματικής 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εργασίας</a:t>
            </a: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Τι 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προετοιμασία γίνεται για τη συγγραφή - παρουσίαση των </a:t>
            </a: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πτυχιακών-διπλωματικών εργασιών; </a:t>
            </a:r>
            <a:endParaRPr lang="el-GR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12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 ποιο μηχανισμό αξιολογούνται οι διπλωματικές εργασίες; Κατανομή βαθμολογίας διπλωματικών εργασιών</a:t>
            </a: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12"/>
            </a:pP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Προβλέπεται να κάνουν οι φοιτητές Πρακτική Άσκηση; Αποδίδονται </a:t>
            </a:r>
            <a:r>
              <a:rPr lang="en-US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ECTS;</a:t>
            </a:r>
            <a:endParaRPr lang="el-GR" i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12"/>
            </a:pP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Προσφέρονται 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μαθήματα στα Αγγλικά; </a:t>
            </a: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2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 ποιο κριτήριο πραγματοποιείται η κατανομή των ECTS στα </a:t>
            </a: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μαθήματα;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Ανακοινώνονται 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στους φοιτητές</a:t>
            </a: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l-GR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51222" y="4810420"/>
            <a:ext cx="2016080" cy="13440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10 Νοεμβρίου </a:t>
            </a:r>
            <a:r>
              <a:rPr lang="el-GR" sz="1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28104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330223" y="231276"/>
            <a:ext cx="9812380" cy="7575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Ερωτήσεις για τη Δομή του </a:t>
            </a:r>
            <a:r>
              <a:rPr lang="el-GR" sz="3600" dirty="0" smtClean="0"/>
              <a:t>ΠΠΣ-3</a:t>
            </a:r>
            <a:endParaRPr lang="el-GR" sz="3600" dirty="0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500190" y="988816"/>
            <a:ext cx="9529762" cy="531643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0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Πως διαχειρίζεστε το μεγάλο αριθμό προαιρετικών μαθημάτων; Υπάρχει ελάχιστος αριθμός συμμετεχόντων για την πραγματοποίηση του μαθήματος; 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0"/>
            </a:pP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Υπάρχει 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εναλλαγή της διδασκαλίας μαθημάτων μεταξύ των μελών ΔΕΠ;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0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αριθμός των εγγεγραμμένων φοιτητών είναι συμβατός με τις ικανότητες του ΠΠΣ;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0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Καλύπτονται όλα τα γνωστικά αντικείμενα της επιστήμης σας στο ΠΠΣ; Πώς εντάσσονται οι νέες τάσεις της επιστήμης στο ΠΠΣ;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0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Υπάρχουν </a:t>
            </a:r>
            <a:r>
              <a:rPr lang="el-GR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προαπαιτούμενα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μαθήματα; Αν όχι, γιατί;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0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Συμμετέχουν οι φοιτητές στα μαθήματα; Σε τι ποσοστό;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0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 υπάρχουν εργαστήρια, είναι υποχρεωτική η συμμετοχή των φοιτητών σε αυτά; </a:t>
            </a:r>
            <a:endParaRPr lang="el-GR" i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0"/>
            </a:pP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Πώς ενσωματώνονται στο ΠΠΣ τα μαθήματα ελεύθερης επιλογής; Ιδιαίτερα όταν αυτά προέρχονται από άλλα Τμήματα;</a:t>
            </a:r>
            <a:endParaRPr lang="en-US" i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0"/>
            </a:pP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Πώς το πτυχίο οδηγεί στην αγορά εργασίας και στα ΠΜΣ. Οι επιλογές των μαθημάτων στο ΠΠΣ επηρεάζουν την επιλογή για ΠΜΣ;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0"/>
            </a:pPr>
            <a:endParaRPr lang="el-GR" i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0"/>
            </a:pPr>
            <a:endParaRPr lang="el-GR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01854" y="2812311"/>
            <a:ext cx="2016080" cy="13440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10 Νοεμβρίου </a:t>
            </a:r>
            <a:r>
              <a:rPr lang="el-GR" sz="1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18606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7683049-CCB4-4DBE-810E-AF8C02D13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3325579"/>
            <a:ext cx="2190750" cy="2085975"/>
          </a:xfrm>
          <a:prstGeom prst="rect">
            <a:avLst/>
          </a:prstGeom>
        </p:spPr>
      </p:pic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D43635C8-27A0-4B0A-8349-96E13F086DA9}"/>
              </a:ext>
            </a:extLst>
          </p:cNvPr>
          <p:cNvSpPr/>
          <p:nvPr/>
        </p:nvSpPr>
        <p:spPr>
          <a:xfrm>
            <a:off x="4832059" y="1358284"/>
            <a:ext cx="4874004" cy="2552982"/>
          </a:xfrm>
          <a:prstGeom prst="wedgeEllipseCallout">
            <a:avLst>
              <a:gd name="adj1" fmla="val -57666"/>
              <a:gd name="adj2" fmla="val 68426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ΠΡΟΣΟΧΗ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kern="0" dirty="0">
                <a:solidFill>
                  <a:prstClr val="white"/>
                </a:solidFill>
                <a:latin typeface="Calibri" panose="020F0502020204030204"/>
              </a:rPr>
              <a:t>Ενδέχεται να ζητηθούν στοιχεία για </a:t>
            </a:r>
            <a:r>
              <a:rPr lang="el-GR" sz="2400" b="1" kern="0" dirty="0" smtClean="0">
                <a:solidFill>
                  <a:prstClr val="white"/>
                </a:solidFill>
                <a:latin typeface="Calibri" panose="020F0502020204030204"/>
              </a:rPr>
              <a:t>τ</a:t>
            </a:r>
            <a:r>
              <a:rPr lang="el-GR" sz="2400" b="1" kern="0" dirty="0">
                <a:solidFill>
                  <a:prstClr val="white"/>
                </a:solidFill>
                <a:latin typeface="Calibri" panose="020F0502020204030204"/>
              </a:rPr>
              <a:t>η</a:t>
            </a:r>
            <a:r>
              <a:rPr lang="el-GR" sz="2400" b="1" kern="0" dirty="0" smtClean="0">
                <a:solidFill>
                  <a:prstClr val="white"/>
                </a:solidFill>
                <a:latin typeface="Calibri" panose="020F0502020204030204"/>
              </a:rPr>
              <a:t>ν </a:t>
            </a:r>
            <a:r>
              <a:rPr lang="fr-FR" sz="2400" b="1" kern="0" dirty="0" smtClean="0">
                <a:solidFill>
                  <a:prstClr val="white"/>
                </a:solidFill>
                <a:latin typeface="Calibri" panose="020F0502020204030204"/>
              </a:rPr>
              <a:t>COVID-19 </a:t>
            </a:r>
            <a:r>
              <a:rPr lang="el-GR" sz="2400" b="1" kern="0" dirty="0">
                <a:solidFill>
                  <a:prstClr val="white"/>
                </a:solidFill>
                <a:latin typeface="Calibri" panose="020F0502020204030204"/>
              </a:rPr>
              <a:t>και την εξ αποστάσεως εκπαίδευση!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31619"/>
            <a:ext cx="1323108" cy="132310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7" y="5153006"/>
            <a:ext cx="1115665" cy="115224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689" y="145472"/>
            <a:ext cx="1049397" cy="1049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10 Νοεμβρίου </a:t>
            </a:r>
            <a:r>
              <a:rPr lang="el-GR" sz="1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74229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330223" y="231276"/>
            <a:ext cx="9812380" cy="7575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Ερωτήσεις για τις διαδικασίες ποιότητας στο Τμήμα-1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500190" y="1098881"/>
            <a:ext cx="9529762" cy="477544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 βήματα-αλλαγές έχετε κάνει σε σχέση με τις συστάσεις της εξωτερικής αξιολόγησης που περάσατε; </a:t>
            </a:r>
          </a:p>
          <a:p>
            <a:pPr marL="742950" lvl="1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Σύγκριση ΠΠΣ πριν και μετά τις αλλαγές. Υπήρξαν συστάσεις για αλλαγές από την επιτροπή εξωτερικής αξιολόγησης; υπήρξαν δυσκολίες; υπήρξε μείωση ωρών; </a:t>
            </a:r>
          </a:p>
          <a:p>
            <a:pPr marL="742950" lvl="1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Προσαρμογή ΠΠΣ - Πως και με ποια κριτήρια γίνονται οι τροποποιήσεις; 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Έχουν 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πραγματοποιηθεί πιστοποιήσεις από άλλους φορείς πέραν της </a:t>
            </a: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ΕΘΑΑΕ;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Υπάρχει </a:t>
            </a:r>
            <a:r>
              <a:rPr lang="el-GR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ετεροαξιολόγηση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lang="el-GR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αυτοαξιολόγηση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για τους διδάσκοντες;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Πού απευθύνεται ο φοιτητής όταν έχει κάποιο πρόβλημα;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Υπάρχει διαδικασία ελέγχου των παραπόνων των φοιτητών;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l-GR" i="1" dirty="0" smtClean="0"/>
              <a:t>Υπάρχει </a:t>
            </a:r>
            <a:r>
              <a:rPr lang="el-GR" i="1" dirty="0"/>
              <a:t>διαδικασία για επανεξέταση του βαθμού ενός φοιτητή σε ένα μάθημα</a:t>
            </a:r>
            <a:r>
              <a:rPr lang="el-GR" i="1" dirty="0" smtClean="0"/>
              <a:t>;</a:t>
            </a:r>
            <a:endParaRPr lang="en-US" i="1" dirty="0" smtClean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Πώς αξιολογείτε τους φοιτητές; Δώστε παραδείγματα - Δείγμα θεμάτων εξέτασης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i="1" dirty="0"/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el-GR" i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5443" y="3327277"/>
            <a:ext cx="1871858" cy="12964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10 Νοεμβρίου </a:t>
            </a:r>
            <a:r>
              <a:rPr lang="el-GR" sz="1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237208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330223" y="231276"/>
            <a:ext cx="9812380" cy="7575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Ερωτήσεις για τις διαδικασίες ποιότητας στο Τμήμα-2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330223" y="988816"/>
            <a:ext cx="9699729" cy="519767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Ποιος 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συνολικός αριθμός ερωτηματολογίων που συμπληρώθηκαν από τους φοιτητές (Ποσοστά συμμετοχής φοιτητών στην αξιολόγηση); Υπάρχει ή όχι μείωση των ποσοστών συμμετοχής στις αξιολογήσεις, λόγω της αλλαγής από έντυπη σε ηλεκτρονική αξιολόγηση και γιατί; Δείγμα ερωτηματολογίου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Ενημερώνονται 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πρωτοετείς φοιτητές σχετικά με τα οφέλη της αξιολόγησης </a:t>
            </a: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 διδακτικού έργου </a:t>
            </a: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 ναι με ποιους τρόπους (π.χ. κατά τις εκδηλώσεις υποδοχής πρωτοετών); Τι κάνετε για να πείσετε τους φοιτητές ότι είναι αναγκαία η αξιολόγηση;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 κάνετε με τις αξιολογήσεις των φοιτητών; Πρακτικό συνέλευσης όπου να φαίνεται τι γίνεται. Πώς τα σχόλια των φοιτητών από τις αξιολογήσεις λαμβάνονται υπόψη στη βελτίωση των μαθημάτων και των διδασκόντων;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Πώς γίνεται σύσταση στους διδάσκοντες με χαμηλή αξιολόγηση;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Πώς ενημερώνονται οι φοιτητές ότι οι προτάσεις τους ελήφθησαν υπόψη</a:t>
            </a: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4406" y="4544293"/>
            <a:ext cx="2466765" cy="17114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10 Νοεμβρίου </a:t>
            </a:r>
            <a:r>
              <a:rPr lang="el-GR" sz="1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569838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330223" y="231276"/>
            <a:ext cx="9812380" cy="1100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Τηλεδιάσκεψη όπου θα παρουσιαστεί ψηφιακό υλικό για τις υποδομές του Τμήματος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500190" y="1745672"/>
            <a:ext cx="9529762" cy="444081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ψηφιακό υλικό θα μπορούσε να είναι:</a:t>
            </a:r>
          </a:p>
          <a:p>
            <a:pPr marL="635508" lvl="1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Βίντεο από κάμερα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508" lvl="1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Βίντεο από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drone</a:t>
            </a:r>
          </a:p>
          <a:p>
            <a:pPr marL="635508" lvl="1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Βίντεο από φωτογραφίες</a:t>
            </a:r>
          </a:p>
          <a:p>
            <a:pPr marL="635508" lvl="1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Βίντεο με σύνθεση των παραπάνω τρόπων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508" lvl="1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608" lvl="1" indent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ψηφιακό υλικό πρέπει να είναι αναρτημένο στην ιστοσελίδα του Τμήματος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928017">
            <a:off x="8825344" y="1931410"/>
            <a:ext cx="1624445" cy="22193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10 Νοεμβρίου </a:t>
            </a:r>
            <a:r>
              <a:rPr lang="el-GR" sz="1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64183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500190" y="1745672"/>
            <a:ext cx="9455357" cy="444081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Ετήσιες εσωτερικές εκθέσεις του Τμήματος……..</a:t>
            </a:r>
          </a:p>
          <a:p>
            <a:pPr marL="635508" lvl="1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Υπάρχουν αναρτημένες στην ιστοσελίδα του Τμήματος ή </a:t>
            </a:r>
            <a:r>
              <a:rPr lang="el-GR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λινκ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στην ιστοσελίδα της ΜΟΔΙΠ?</a:t>
            </a:r>
            <a:endParaRPr lang="en-US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508" lvl="1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 κάνει το Τμήμα με αυτές?</a:t>
            </a:r>
          </a:p>
          <a:p>
            <a:pPr marL="635508" lvl="1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Ανακοινώνονται σε ΓΣ?</a:t>
            </a:r>
          </a:p>
          <a:p>
            <a:pPr marL="635508" lvl="1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Αποτελούν βάση για σχεδιασμό δράσεων και λήψη αποφάσεων?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ΟΜΕΑ του Τμήματος…..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Ποιες οι αρμοδιότητες?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Υπάρχει κάποιος απολογισμός των δράσεών της? </a:t>
            </a:r>
            <a:endParaRPr lang="el-GR" sz="1800" i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1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Αλήθεια, το Τμήμα έστειλε τον απολογισμό της ΟΜΕΑ στη ΜΟΔΙΠ</a:t>
            </a:r>
            <a:r>
              <a:rPr lang="el-GR" sz="1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l-GR" sz="18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Τηρούνται πρακτικά των συνεδριάσεών της?</a:t>
            </a:r>
            <a:endParaRPr lang="en-US" sz="18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696" y="49484"/>
            <a:ext cx="2952750" cy="1552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10 Νοεμβρίου </a:t>
            </a:r>
            <a:r>
              <a:rPr lang="el-GR" sz="1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547554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962237" y="1740053"/>
            <a:ext cx="10966533" cy="433180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μέλη της Επιτροπής Εξωτερικής Αξιολόγησης και Πιστοποίησης ρωτούν </a:t>
            </a:r>
            <a:r>
              <a:rPr lang="el-GR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τις ίδιες ερωτήσεις 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 Πρόεδρο, ΟΜΕΑ, Φοιτητές και Διδακτικό προσωπικό, προκειμένου να διασταυρώσουν</a:t>
            </a:r>
            <a:r>
              <a:rPr lang="fr-F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πως 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ό,τι λέγεται </a:t>
            </a: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ισχύει!!! </a:t>
            </a:r>
            <a:r>
              <a:rPr lang="el-GR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ΑΡΑ….συνάντηση</a:t>
            </a: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 όλους τους συμμετέχοντες πριν την πιστοποίηση, ώστε να μιλάμε την ίδια </a:t>
            </a: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γλώσσα!!!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Δεν είναι καλό το…</a:t>
            </a:r>
            <a:r>
              <a:rPr lang="el-GR" sz="1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αυτομαστίγωμα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!!! Ας αφήσουμε την γκρίνια και ας προβάλλουμε τα θετικά του Τμήματος. Τα αρνητικά τα γνωρίζουμε έτσι και αλλιώς, ας φροντίσουμε να τα βελτιώσουμε </a:t>
            </a: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σταδιακά.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Οι φοιτητές μπορεί να ερωτηθούν για το αν γνωρίζουν τι είναι τα </a:t>
            </a:r>
            <a:r>
              <a:rPr lang="fr-F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ECTS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έλλειψη οικονομικής υποστήριξης ας αναφερθεί αλλά ταυτόχρονα το </a:t>
            </a: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Τμήμα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ας 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δείξει τι διαδικασίες υιοθέτησε για να ανταποκριθεί σε </a:t>
            </a: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αυτό!</a:t>
            </a:r>
            <a:endParaRPr lang="en-US" sz="1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Αναφορά στο πρόβλημα, έμφαση στις ενέργειες για τη λύση του!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" name="AutoShape 2" descr="How much money do you need an idea to ear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0" name="AutoShape 4" descr="How much money do you need an idea to ear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2" name="AutoShape 6" descr="How much money do you need an idea to ear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4" name="Picture 8" descr="Free Vector | Helpful ti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4362" y="-226118"/>
            <a:ext cx="2700000" cy="230173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10 Νοεμβρίου </a:t>
            </a:r>
            <a:r>
              <a:rPr lang="el-GR" sz="1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8870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1814513"/>
            <a:ext cx="7358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Άλλες ερωτήσεις……..</a:t>
            </a:r>
          </a:p>
        </p:txBody>
      </p:sp>
      <p:pic>
        <p:nvPicPr>
          <p:cNvPr id="1026" name="Picture 2" descr="Συχνές Ερωτήσεις - Περιεχόμεν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1098881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10 Νοεμβρίου </a:t>
            </a:r>
            <a:r>
              <a:rPr lang="el-GR" sz="1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3578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7294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634" y="8616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2339457" y="457201"/>
            <a:ext cx="7704667" cy="9975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 e-</a:t>
            </a:r>
            <a:r>
              <a:rPr lang="el-GR" dirty="0" err="1"/>
              <a:t>επιθέωρηση</a:t>
            </a:r>
            <a:r>
              <a:rPr lang="el-GR" dirty="0"/>
              <a:t> περιλαμβάνει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330223" y="1813278"/>
            <a:ext cx="8423563" cy="360044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Ημίωρη τηλεδιάσκεψη με Πρόεδρο ΜΟΔΙΠ και Πρόεδρο Τμήματος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Δίωρη τηλεδιάσκεψη με μέλη ΜΟΔΙΠ και ΟΜΕΑ Τμήματος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Ωριαία τηλεδιάσκεψη με διδάσκοντες του Τμήματος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Ωριαία τηλεδιάσκεψη με φοιτητές του Τμήματος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Ωριαία τηλεδιάσκεψη με αποφοίτους του Τμήματος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Ωριαία τηλεδιάσκεψη με </a:t>
            </a:r>
            <a:r>
              <a:rPr lang="el-GR" dirty="0" smtClean="0"/>
              <a:t>φορείς απασχόλησης &amp; κοινωνικούς ετέρους</a:t>
            </a: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Ωριαία τηλεδιάσκεψη όπου θα παρουσιαστεί ψηφιακό υλικό για τις υποδομές του Τμήματος και σχετική συζήτηση 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0" y="2224087"/>
            <a:ext cx="2850145" cy="2139723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0" name="TextBox 9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10 Νοεμβρίου </a:t>
            </a:r>
            <a:r>
              <a:rPr lang="el-GR" sz="1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61664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785937" y="574183"/>
            <a:ext cx="8943975" cy="880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Κατά την ημίωρη τηλεδιάσκεψη με Πρόεδρο ΜΟΔΙΠ και Πρόεδρο Τμήματος: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643057" y="2257423"/>
            <a:ext cx="7015162" cy="314907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l-GR" sz="2800" dirty="0"/>
              <a:t> Γίνεται σύντομη παρουσίαση του ΕΣΔΠ και  της ΜΟΔΙΠ από την Πρόεδρο</a:t>
            </a:r>
          </a:p>
          <a:p>
            <a:pPr>
              <a:buFont typeface="Wingdings" panose="05000000000000000000" pitchFamily="2" charset="2"/>
              <a:buChar char="v"/>
            </a:pPr>
            <a:endParaRPr lang="el-GR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/>
              <a:t> Γίνεται </a:t>
            </a:r>
            <a:r>
              <a:rPr lang="el-GR" sz="2800" b="1" dirty="0">
                <a:solidFill>
                  <a:srgbClr val="FF0000"/>
                </a:solidFill>
              </a:rPr>
              <a:t>σύντομη</a:t>
            </a:r>
            <a:r>
              <a:rPr lang="el-GR" sz="2800" dirty="0"/>
              <a:t> παρουσίαση του ΠΠΣ από τον Πρόεδρο του Τμήματος (συστήνεται να αποσταλεί η παρουσίαση στη ΜΟΔΙΠ για ανατροφοδότηση)</a:t>
            </a:r>
          </a:p>
        </p:txBody>
      </p:sp>
      <p:sp>
        <p:nvSpPr>
          <p:cNvPr id="9" name="AutoShape 2" descr="How to crash your own presentation: 10 techniques and other small tr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697" y="2150721"/>
            <a:ext cx="3137741" cy="24145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10 Νοεμβρίου </a:t>
            </a:r>
            <a:r>
              <a:rPr lang="el-GR" sz="1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94397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" y="3397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3397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330224" y="160579"/>
            <a:ext cx="9812379" cy="4490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i="1" dirty="0"/>
              <a:t>Ενδεικτική δομή της παρουσίασης του Προέδρου του Τμήματος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127" y="793846"/>
            <a:ext cx="113468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Συνοπτική παρουσίαση Τμήματος 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(φωτογραφίες Τμήματος, ΦΕΚ  Ίδρυσης κ.λπ.)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Οργανωτική δομή Τμήματος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Ακαδημαϊκή φυσιογνωμία Τμήματος 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Εξέλιξη αριθμού φοιτητών, ακαδημαϊκού, διοικητικού προσωπικού και αποφοίτων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Διάρκεια σπουδών ανά </a:t>
            </a:r>
            <a:r>
              <a:rPr lang="el-GR" sz="1600" dirty="0" err="1">
                <a:solidFill>
                  <a:schemeClr val="accent2">
                    <a:lumMod val="50000"/>
                  </a:schemeClr>
                </a:solidFill>
              </a:rPr>
              <a:t>ακ</a:t>
            </a:r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. έτος 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Μέσος όρος βαθμολογίας αποφοίτων ανά </a:t>
            </a:r>
            <a:r>
              <a:rPr lang="el-GR" sz="1600" dirty="0" err="1">
                <a:solidFill>
                  <a:schemeClr val="accent2">
                    <a:lumMod val="50000"/>
                  </a:schemeClr>
                </a:solidFill>
              </a:rPr>
              <a:t>ακ</a:t>
            </a:r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. έτος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Διασφάλισης Ποιότητας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Δράσεις για την Πολιτική Διασφάλισης Ποιότητας 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Χρήση ηλεκτρονικών υπηρεσιών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Δομές ακαδημαϊκής υποστήριξης φοιτητών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Πρόγραμμα Σπουδών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Αναφορά τροποποιήσεων ΠΠΣ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Πρακτική Άσκηση φοιτητών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Αξιολόγηση διδακτικού έργου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Εξέλιξη αριθμού ερωτηματολογίων αξιολόγησης διδακτικού έργου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Παρουσίαση Υποδομών - Εγκαταστάσεων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Ερευνητική Δραστηριότητα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Ακαδημαϊκές - Κοινωνικές Δράσεις 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Συνέδρια - Αναγορεύσεις - Περιοδικά που τυχόν εκδίδει το Τμήμα - Οδηγοί Σπουδών - Εκδηλώσεις - Συνεργασίες με φορείς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Όραμα Τμήματος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426" y="2271739"/>
            <a:ext cx="3997512" cy="25431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10 Νοεμβρίου </a:t>
            </a:r>
            <a:r>
              <a:rPr lang="el-GR" sz="1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01517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500189" y="574183"/>
            <a:ext cx="9529762" cy="2140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Οι ερωτήσεις που τέθηκαν από τα μέλη της Επιτροπής Εξωτερικής Αξιολόγησης και Πιστοποίησης κατά διάρκεια των προηγούμενων πιστοποιήσεων αφορούσαν: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500190" y="3400425"/>
            <a:ext cx="9529762" cy="232870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l-GR" sz="3200" dirty="0"/>
              <a:t> Λειτουργία – Δομή του Τμήματος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3200" dirty="0"/>
              <a:t> Δομή Προγράμματος Προπτυχιακών Σπουδών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3200" dirty="0"/>
              <a:t> Διαδικασίες Ποιότητας που ακολουθεί το Τμήμα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10 Νοεμβρίου </a:t>
            </a:r>
            <a:r>
              <a:rPr lang="el-GR" sz="1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95991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330223" y="231276"/>
            <a:ext cx="9812380" cy="7575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Ερωτήσεις για τη Λειτουργία – Δομή του Τμήματος-1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330223" y="858983"/>
            <a:ext cx="9933522" cy="544626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i="1" dirty="0"/>
              <a:t>Ποιος είναι ο αριθμός εισακτέων που ζητήσατε και με ποια κριτήρια;</a:t>
            </a:r>
            <a:endParaRPr lang="el-GR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i="1" dirty="0"/>
              <a:t>Ποια είναι η αναλογία φοιτητών-διδασκόντων;</a:t>
            </a:r>
            <a:endParaRPr lang="el-GR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i="1" dirty="0"/>
              <a:t>Ποια η αναλογία φοιτητών-πρωτοετών φοιτητών;</a:t>
            </a:r>
            <a:endParaRPr lang="el-GR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i="1" dirty="0"/>
              <a:t>Ποιο το ποσοστό αντρών-γυναικών σε φοιτητές και σε μέλη ΔΕΠ; Υπάρχει στρατηγικός σχεδιασμός για τη βελτίωση των αναλογιών, αν αυτό κρίνεται απαραίτητο;</a:t>
            </a:r>
            <a:endParaRPr lang="el-GR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i="1" dirty="0"/>
              <a:t>Με ποια διαδικασία ορίζονται οι εκπαιδευτικές άδειες και πώς χρησιμοποιούνται; Υπάρχει απτή βοήθεια προς το τμήμα από κάποιον που έκανε χρήση εκπαιδευτικής άδειας; Έφερε συνεργασίες-διασυνδέσεις; Συγκεκριμένα παραδείγματα.</a:t>
            </a:r>
            <a:endParaRPr lang="el-GR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i="1" dirty="0"/>
              <a:t>Πώς αξιοποιεί το Τμήμα το Γραφείο Υποστήριξης διδασκαλίας και μάθησης;</a:t>
            </a:r>
            <a:endParaRPr lang="el-GR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i="1" dirty="0"/>
              <a:t>Τι αίθουσες έχετε και τι αριθμό φοιτητών χωρούν;</a:t>
            </a:r>
            <a:endParaRPr lang="el-GR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i="1" dirty="0"/>
              <a:t>Τι ειδικότητες δίνετε;</a:t>
            </a:r>
            <a:endParaRPr lang="el-GR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i="1" dirty="0"/>
              <a:t>Υπάρχει σύλλογος αποφοίτων; Παίρνετε στοιχεία; Έχετε μελέτες για τους αποφοίτους σας; Πώς λαμβάνετε υπόψη την γνώμη τους για τη βελτίωση του Τμήματος</a:t>
            </a:r>
            <a:r>
              <a:rPr lang="el-GR" i="1" dirty="0" smtClean="0"/>
              <a:t>;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0"/>
            </a:pPr>
            <a:r>
              <a:rPr lang="el-GR" i="1" dirty="0" smtClean="0"/>
              <a:t>Ποια η γεωγραφική κατανομή των φοιτητών </a:t>
            </a:r>
            <a:r>
              <a:rPr lang="el-GR" i="1" dirty="0"/>
              <a:t>σας;</a:t>
            </a:r>
            <a:endParaRPr lang="el-GR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0"/>
            </a:pPr>
            <a:r>
              <a:rPr lang="el-GR" i="1" dirty="0"/>
              <a:t>Έχετε μέλη της μειονότητας; Πώς διασφαλίζετε ίση μεταχείριση; Τι κάνετε στις ορκωμοσίες και λοιπές τελετές</a:t>
            </a:r>
            <a:r>
              <a:rPr lang="el-GR" i="1" dirty="0" smtClean="0"/>
              <a:t>;</a:t>
            </a:r>
            <a:endParaRPr lang="el-GR" i="1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871" y="3325440"/>
            <a:ext cx="2408129" cy="1201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10 Νοεμβρίου </a:t>
            </a:r>
            <a:r>
              <a:rPr lang="el-GR" sz="1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29048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330223" y="195411"/>
            <a:ext cx="9812380" cy="7575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Ερωτήσεις για τη Λειτουργία – Δομή του Τμήματος-2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546518" y="952951"/>
            <a:ext cx="9529762" cy="518461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Bef>
                <a:spcPts val="300"/>
              </a:spcBef>
              <a:buFont typeface="+mj-lt"/>
              <a:buAutoNum type="arabicPeriod" startAt="12"/>
            </a:pPr>
            <a:r>
              <a:rPr lang="el-GR" i="1" dirty="0" smtClean="0"/>
              <a:t>Ποιος </a:t>
            </a:r>
            <a:r>
              <a:rPr lang="el-GR" i="1" dirty="0"/>
              <a:t>είναι ο ρυθμός αποφοίτησης από το Τμήμα σας; </a:t>
            </a:r>
            <a:endParaRPr lang="el-GR" dirty="0"/>
          </a:p>
          <a:p>
            <a:pPr marL="457200" lvl="0" indent="-457200">
              <a:spcBef>
                <a:spcPts val="300"/>
              </a:spcBef>
              <a:buFont typeface="+mj-lt"/>
              <a:buAutoNum type="arabicPeriod" startAt="12"/>
            </a:pPr>
            <a:r>
              <a:rPr lang="el-GR" i="1" dirty="0"/>
              <a:t>Πού εργάζονται οι απόφοιτοί σας;</a:t>
            </a:r>
            <a:endParaRPr lang="el-GR" dirty="0"/>
          </a:p>
          <a:p>
            <a:pPr marL="457200" lvl="0" indent="-457200">
              <a:spcBef>
                <a:spcPts val="300"/>
              </a:spcBef>
              <a:buFont typeface="+mj-lt"/>
              <a:buAutoNum type="arabicPeriod" startAt="12"/>
            </a:pPr>
            <a:r>
              <a:rPr lang="el-GR" i="1" dirty="0" smtClean="0"/>
              <a:t>Τι </a:t>
            </a:r>
            <a:r>
              <a:rPr lang="el-GR" i="1" dirty="0"/>
              <a:t>μέριμνα υπάρχει από το Τμήμα για άτομα με ειδικές ανάγκες;</a:t>
            </a:r>
            <a:endParaRPr lang="el-GR" dirty="0"/>
          </a:p>
          <a:p>
            <a:pPr marL="457200" lvl="0" indent="-457200">
              <a:spcBef>
                <a:spcPts val="300"/>
              </a:spcBef>
              <a:buFont typeface="+mj-lt"/>
              <a:buAutoNum type="arabicPeriod" startAt="12"/>
            </a:pPr>
            <a:r>
              <a:rPr lang="el-GR" i="1" dirty="0"/>
              <a:t>Τι γειτονικά τμήματα ανταγωνίζεστε; </a:t>
            </a:r>
            <a:endParaRPr lang="el-GR" dirty="0"/>
          </a:p>
          <a:p>
            <a:pPr marL="457200" lvl="0" indent="-457200">
              <a:spcBef>
                <a:spcPts val="300"/>
              </a:spcBef>
              <a:buFont typeface="+mj-lt"/>
              <a:buAutoNum type="arabicPeriod" startAt="12"/>
            </a:pPr>
            <a:r>
              <a:rPr lang="el-GR" i="1" dirty="0"/>
              <a:t>Δράσεις του Τμήματος για διεθνείς συνεργασίες - συνεργασίες με Βαλκανικές χώρες (π.χ. </a:t>
            </a:r>
            <a:r>
              <a:rPr lang="en-US" i="1" dirty="0"/>
              <a:t>Erasmus</a:t>
            </a:r>
            <a:r>
              <a:rPr lang="el-GR" i="1" dirty="0"/>
              <a:t>) σε ερευνητικό επίπεδο. </a:t>
            </a:r>
            <a:endParaRPr lang="el-GR" dirty="0"/>
          </a:p>
          <a:p>
            <a:pPr marL="457200" lvl="0" indent="-457200">
              <a:spcBef>
                <a:spcPts val="300"/>
              </a:spcBef>
              <a:buFont typeface="+mj-lt"/>
              <a:buAutoNum type="arabicPeriod" startAt="12"/>
            </a:pPr>
            <a:r>
              <a:rPr lang="el-GR" i="1" dirty="0"/>
              <a:t>Κινητικότητα </a:t>
            </a:r>
            <a:r>
              <a:rPr lang="en-US" i="1" dirty="0"/>
              <a:t>Erasmus</a:t>
            </a:r>
            <a:r>
              <a:rPr lang="el-GR" i="1" dirty="0"/>
              <a:t>. Εισερχόμενοι - εξερχόμενοι φοιτητές και μέλη ΔΕΠ.</a:t>
            </a:r>
            <a:endParaRPr lang="el-GR" dirty="0"/>
          </a:p>
          <a:p>
            <a:pPr marL="457200" lvl="0" indent="-457200">
              <a:spcBef>
                <a:spcPts val="300"/>
              </a:spcBef>
              <a:buFont typeface="+mj-lt"/>
              <a:buAutoNum type="arabicPeriod" startAt="12"/>
            </a:pPr>
            <a:r>
              <a:rPr lang="el-GR" i="1" dirty="0"/>
              <a:t>Σχέση Τμήματος με εξωτερικούς φορείς για προσέλκυση πόρων - υπάρχουν σχέσεις; Γίνονται δράσεις από το Τμήμα προς αυτήν την κατεύθυνση;  </a:t>
            </a:r>
            <a:endParaRPr lang="el-GR" dirty="0"/>
          </a:p>
          <a:p>
            <a:pPr marL="457200" lvl="0" indent="-457200">
              <a:spcBef>
                <a:spcPts val="300"/>
              </a:spcBef>
              <a:buFont typeface="+mj-lt"/>
              <a:buAutoNum type="arabicPeriod" startAt="12"/>
            </a:pPr>
            <a:r>
              <a:rPr lang="el-GR" i="1" dirty="0"/>
              <a:t>Τι δράσεις γίνονται για προσέλκυση ερευνητών και φοιτητών από το εξωτερικό; </a:t>
            </a:r>
            <a:endParaRPr lang="el-GR" dirty="0"/>
          </a:p>
          <a:p>
            <a:pPr marL="457200" lvl="0" indent="-457200">
              <a:spcBef>
                <a:spcPts val="300"/>
              </a:spcBef>
              <a:buFont typeface="+mj-lt"/>
              <a:buAutoNum type="arabicPeriod" startAt="12"/>
            </a:pPr>
            <a:r>
              <a:rPr lang="el-GR" i="1" dirty="0"/>
              <a:t>Υπηρεσίες φοιτητικής μέριμνας - ποσοστά κάλυψης των αναγκών διαμονής των φοιτητών</a:t>
            </a:r>
            <a:r>
              <a:rPr lang="el-GR" i="1" dirty="0" smtClean="0"/>
              <a:t>.</a:t>
            </a:r>
          </a:p>
          <a:p>
            <a:pPr marL="457200" lvl="0" indent="-457200">
              <a:spcBef>
                <a:spcPts val="300"/>
              </a:spcBef>
              <a:buFont typeface="+mj-lt"/>
              <a:buAutoNum type="arabicPeriod" startAt="12"/>
            </a:pPr>
            <a:r>
              <a:rPr lang="el-GR" i="1" dirty="0"/>
              <a:t>Ποιο είναι το όραμα του Τμήματος; Γίνεται στρατηγικός σχεδιασμός από το Τμήμα;</a:t>
            </a:r>
            <a:endParaRPr lang="el-GR" dirty="0"/>
          </a:p>
          <a:p>
            <a:pPr marL="457200" lvl="0" indent="-457200">
              <a:spcBef>
                <a:spcPts val="300"/>
              </a:spcBef>
              <a:buFont typeface="+mj-lt"/>
              <a:buAutoNum type="arabicPeriod" startAt="12"/>
            </a:pPr>
            <a:r>
              <a:rPr lang="el-GR" i="1" dirty="0"/>
              <a:t>Ποιο είναι το συγκριτικό πλεονέκτημα του Τμήματος; Υπάρχουν τρόποι προσέλκυσης φοιτητών;</a:t>
            </a:r>
            <a:endParaRPr lang="el-GR" dirty="0"/>
          </a:p>
          <a:p>
            <a:pPr marL="457200" lvl="0" indent="-457200">
              <a:spcBef>
                <a:spcPts val="300"/>
              </a:spcBef>
              <a:buFont typeface="+mj-lt"/>
              <a:buAutoNum type="arabicPeriod" startAt="12"/>
            </a:pPr>
            <a:r>
              <a:rPr lang="el-GR" i="1" dirty="0"/>
              <a:t>Πώς καταλαβαίνει ο νέος φοιτητής τη μετάβαση από το σχολείο στο Πανεπιστήμιο;</a:t>
            </a:r>
            <a:endParaRPr lang="el-GR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2"/>
            </a:pPr>
            <a:endParaRPr lang="el-GR" dirty="0"/>
          </a:p>
          <a:p>
            <a:pPr marL="342900" indent="-342900">
              <a:spcBef>
                <a:spcPts val="600"/>
              </a:spcBef>
              <a:buFont typeface="+mj-lt"/>
              <a:buAutoNum type="arabicPeriod" startAt="14"/>
            </a:pPr>
            <a:endParaRPr lang="el-GR" sz="12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13906" y="1098879"/>
            <a:ext cx="2407654" cy="120226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10 Νοεμβρίου </a:t>
            </a:r>
            <a:r>
              <a:rPr lang="el-GR" sz="1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48079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330223" y="231276"/>
            <a:ext cx="9812380" cy="7575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Ερωτήσεις για τη Λειτουργία – Δομή του </a:t>
            </a:r>
            <a:r>
              <a:rPr lang="el-GR" sz="3600" dirty="0" smtClean="0"/>
              <a:t>Τμήματος-3</a:t>
            </a:r>
            <a:endParaRPr lang="el-GR" sz="3600" dirty="0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471532" y="832562"/>
            <a:ext cx="9529762" cy="561980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Bef>
                <a:spcPts val="300"/>
              </a:spcBef>
              <a:buFont typeface="+mj-lt"/>
              <a:buAutoNum type="arabicPeriod" startAt="24"/>
            </a:pPr>
            <a:r>
              <a:rPr lang="el-GR" i="1" dirty="0" smtClean="0"/>
              <a:t>Μήπως </a:t>
            </a:r>
            <a:r>
              <a:rPr lang="el-GR" i="1" dirty="0"/>
              <a:t>η 4ετής φοίτηση αποτελεί μειονέκτημα σε σχέση με την 3ετή που είναι το </a:t>
            </a:r>
            <a:r>
              <a:rPr lang="en-US" i="1" dirty="0"/>
              <a:t>bachelor</a:t>
            </a:r>
            <a:r>
              <a:rPr lang="el-GR" i="1" dirty="0"/>
              <a:t> στο εξωτερικό;</a:t>
            </a:r>
            <a:endParaRPr lang="el-GR" dirty="0"/>
          </a:p>
          <a:p>
            <a:pPr marL="457200" lvl="0" indent="-457200">
              <a:spcBef>
                <a:spcPts val="300"/>
              </a:spcBef>
              <a:buFont typeface="+mj-lt"/>
              <a:buAutoNum type="arabicPeriod" startAt="24"/>
            </a:pPr>
            <a:r>
              <a:rPr lang="el-GR" i="1" dirty="0"/>
              <a:t>Για ποιο λόγο κάποιος υποψήφιος φοιτητής να επιλέξει στο μηχανογραφικό του το δικό σας Τμήμα;</a:t>
            </a:r>
            <a:endParaRPr lang="el-GR" dirty="0"/>
          </a:p>
          <a:p>
            <a:pPr marL="457200" lvl="0" indent="-457200">
              <a:spcBef>
                <a:spcPts val="300"/>
              </a:spcBef>
              <a:buFont typeface="+mj-lt"/>
              <a:buAutoNum type="arabicPeriod" startAt="24"/>
            </a:pPr>
            <a:r>
              <a:rPr lang="el-GR" i="1" dirty="0"/>
              <a:t>Σε Τμήματα με τομείς, γίνονται ενέργειες ώστε οι φοιτητές να επιλέξουν τον καλύτερο για αυτούς τομέα;</a:t>
            </a:r>
            <a:endParaRPr lang="el-GR" dirty="0"/>
          </a:p>
          <a:p>
            <a:pPr marL="457200" lvl="0" indent="-457200">
              <a:spcBef>
                <a:spcPts val="300"/>
              </a:spcBef>
              <a:buFont typeface="+mj-lt"/>
              <a:buAutoNum type="arabicPeriod" startAt="24"/>
            </a:pPr>
            <a:r>
              <a:rPr lang="el-GR" i="1" dirty="0"/>
              <a:t>Ποια είναι η κατανομή του φόρτου εργασίας ανά μέλος ΔΕΠ διαχρονικά; Δικαιολογήστε αν υπάρχει ανομοιογένεια.</a:t>
            </a:r>
            <a:endParaRPr lang="el-GR" dirty="0"/>
          </a:p>
          <a:p>
            <a:pPr marL="457200" indent="-457200">
              <a:spcBef>
                <a:spcPts val="300"/>
              </a:spcBef>
              <a:buFont typeface="+mj-lt"/>
              <a:buAutoNum type="arabicPeriod" startAt="24"/>
            </a:pPr>
            <a:r>
              <a:rPr lang="el-GR" i="1" dirty="0"/>
              <a:t>Ποιοι οι λόγοι αποχωρήσεων προσωπικού από το Τμήμα; Ποσοστά συνταξιοδοτήσεων – μετακινήσεων</a:t>
            </a:r>
            <a:r>
              <a:rPr lang="el-GR" i="1" dirty="0" smtClean="0"/>
              <a:t>.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 startAt="24"/>
            </a:pPr>
            <a:r>
              <a:rPr lang="el-GR" i="1" dirty="0" smtClean="0"/>
              <a:t>Σας έχει απασχολήσει το γεγονός ότι στην Ελλάδα η φοίτηση δεν είναι υποχρεωτική;</a:t>
            </a:r>
            <a:endParaRPr lang="el-GR" dirty="0"/>
          </a:p>
          <a:p>
            <a:pPr marL="457200" indent="-457200">
              <a:spcBef>
                <a:spcPts val="300"/>
              </a:spcBef>
              <a:buFont typeface="+mj-lt"/>
              <a:buAutoNum type="arabicPeriod" startAt="24"/>
            </a:pPr>
            <a:r>
              <a:rPr lang="el-GR" i="1" dirty="0" smtClean="0"/>
              <a:t>Πώς χρηματοδοτεί η Διοίκηση το Τμήμα;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 startAt="24"/>
            </a:pPr>
            <a:r>
              <a:rPr lang="el-GR" i="1" dirty="0" smtClean="0"/>
              <a:t>Οι Τομείς είναι μεν διακριτοί, συνεργάζονται τα μέλη σε ερευνητικά προγράμματα;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 startAt="24"/>
            </a:pPr>
            <a:r>
              <a:rPr lang="el-GR" i="1" dirty="0" smtClean="0"/>
              <a:t>Έχει το Τμήμα εισηγητικό ρόλο προς τη Διοίκηση για τη νέα μορφή διδασκαλίας, δεδομένου ότι έχει το </a:t>
            </a:r>
            <a:r>
              <a:rPr lang="en-US" i="1" dirty="0" smtClean="0"/>
              <a:t>expertise.</a:t>
            </a:r>
            <a:r>
              <a:rPr lang="el-GR" i="1" dirty="0" smtClean="0"/>
              <a:t> Υπάρχει εμπλοκή του Τμήματος στην παιδαγωγική διαδικασία του Πανεπιστημίου;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 startAt="24"/>
            </a:pPr>
            <a:r>
              <a:rPr lang="el-GR" i="1" dirty="0" smtClean="0"/>
              <a:t>Τι ποσοστό από τους φοιτητές απαντάει στις αξιολογήσεις και πώς διαφέρει ανάμεσα στα μαθήματα; Από που προέρχονται αυτοί που συμμετέχουν στην αξιολόγηση;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2810" y="2607734"/>
            <a:ext cx="2407654" cy="120226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10 Νοεμβρίου </a:t>
            </a:r>
            <a:r>
              <a:rPr lang="el-GR" sz="1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01164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330223" y="231276"/>
            <a:ext cx="9812380" cy="7575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Ερωτήσεις για τη Δομή του ΠΠΣ-1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500190" y="800094"/>
            <a:ext cx="9529762" cy="55051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Πόσοι φοιτητές παίρνουν παιδαγωγική επάρκεια; 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Πρέπει να μειωθεί η ύλη. Τι κάνετε για αυτό; Ποια διαδικασία ακολουθείτε, ώστε να μη μειωθούν τα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ECTS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Υπάρχουν επικαλύψεις μαθημάτων σε μεγαλύτερα έτη; 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Υπάρχει επανάληψη βασικών γνώσεων του λυκείου στα πρώτα έτη φοίτησης; 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Προτεινόμενη βιβλιογραφία - είναι πολλά τα συγγράμματα; αν ναι γιατί; 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Υπάρχουν πολλαπλές μέθοδοι αξιολόγησης των φοιτητών; Σε πόσα μαθήματα υπάρχει μόνο τελική εξέταση, σε πόσα διαμορφωτική αξιολόγηση, σε πόσα πρόοδος; 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Υπάρχουν κριτήρια για τη </a:t>
            </a: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βαθμολογία;</a:t>
            </a:r>
            <a:endParaRPr lang="el-GR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Γίνεται 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ηλεκτρονική εξέταση ή μόνο έντυπη;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i="1" dirty="0"/>
              <a:t>Τι προβλέπεται για τις εξετάσεις σε περίοδο πανδημίας; Πώς </a:t>
            </a:r>
            <a:r>
              <a:rPr lang="el-GR" i="1" dirty="0" smtClean="0"/>
              <a:t>πραγματοποιείται </a:t>
            </a:r>
            <a:r>
              <a:rPr lang="el-GR" i="1" dirty="0"/>
              <a:t>η </a:t>
            </a:r>
            <a:r>
              <a:rPr lang="el-GR" i="1" dirty="0" smtClean="0"/>
              <a:t>εξέταση;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πόσα μαθήματα και ποια γίνεται βιωματική διδασκαλία και μέθοδος </a:t>
            </a:r>
            <a:r>
              <a:rPr lang="el-GR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πρότζεκτ</a:t>
            </a:r>
            <a:r>
              <a:rPr lang="el-G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01854" y="1557635"/>
            <a:ext cx="2016080" cy="13440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10 Νοεμβρίου </a:t>
            </a:r>
            <a:r>
              <a:rPr lang="el-GR" sz="1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538505025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435</TotalTime>
  <Words>1836</Words>
  <Application>Microsoft Office PowerPoint</Application>
  <PresentationFormat>Ευρεία οθόνη</PresentationFormat>
  <Paragraphs>168</Paragraphs>
  <Slides>18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Times New Roman</vt:lpstr>
      <vt:lpstr>Wingdings</vt:lpstr>
      <vt:lpstr>Ανασκόπηση</vt:lpstr>
      <vt:lpstr>Η διαδικασία της e – επιθεώρησης του ΠΠΣ Ιατρικής από την Επιτροπή Εξωτερικής Αξιολόγησης και Πιστοποίησης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διαδικασία της e – επιθεώρησης από την Επιτροπή Εξωτερικής Αξιολόγησης και Πιστοποίησης</dc:title>
  <dc:creator>Στέλλα Γκαβάκη</dc:creator>
  <cp:lastModifiedBy>Στέλλα Γκαβάκη</cp:lastModifiedBy>
  <cp:revision>44</cp:revision>
  <dcterms:created xsi:type="dcterms:W3CDTF">2020-10-07T10:28:43Z</dcterms:created>
  <dcterms:modified xsi:type="dcterms:W3CDTF">2020-11-10T07:57:31Z</dcterms:modified>
</cp:coreProperties>
</file>