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9" r:id="rId3"/>
    <p:sldId id="366" r:id="rId4"/>
    <p:sldId id="257" r:id="rId5"/>
    <p:sldId id="258" r:id="rId6"/>
    <p:sldId id="285" r:id="rId7"/>
    <p:sldId id="286" r:id="rId8"/>
    <p:sldId id="367" r:id="rId9"/>
    <p:sldId id="287" r:id="rId10"/>
    <p:sldId id="288" r:id="rId11"/>
    <p:sldId id="289" r:id="rId12"/>
    <p:sldId id="290" r:id="rId13"/>
    <p:sldId id="291" r:id="rId14"/>
    <p:sldId id="365" r:id="rId15"/>
    <p:sldId id="292" r:id="rId16"/>
    <p:sldId id="293" r:id="rId17"/>
    <p:sldId id="370" r:id="rId18"/>
    <p:sldId id="371" r:id="rId19"/>
    <p:sldId id="294" r:id="rId20"/>
    <p:sldId id="295" r:id="rId21"/>
    <p:sldId id="296" r:id="rId22"/>
    <p:sldId id="276" r:id="rId23"/>
    <p:sldId id="281" r:id="rId24"/>
    <p:sldId id="283" r:id="rId25"/>
    <p:sldId id="284"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4" autoAdjust="0"/>
    <p:restoredTop sz="94660"/>
  </p:normalViewPr>
  <p:slideViewPr>
    <p:cSldViewPr snapToGrid="0">
      <p:cViewPr varScale="1">
        <p:scale>
          <a:sx n="114" d="100"/>
          <a:sy n="114" d="100"/>
        </p:scale>
        <p:origin x="64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F4CBA-57F0-4FEF-AF8E-FF81E48629A8}"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l-GR"/>
        </a:p>
      </dgm:t>
    </dgm:pt>
    <dgm:pt modelId="{01F394B6-AB94-4430-8295-0FF6BE7D61A4}">
      <dgm:prSet custT="1"/>
      <dgm:spPr/>
      <dgm:t>
        <a:bodyPr/>
        <a:lstStyle/>
        <a:p>
          <a:pPr rtl="0"/>
          <a:r>
            <a:rPr lang="el-GR" sz="1400" dirty="0"/>
            <a:t>1. Συμμετοχή φοιτητών στα ΠΣ</a:t>
          </a:r>
        </a:p>
      </dgm:t>
    </dgm:pt>
    <dgm:pt modelId="{27D9A5F1-EB58-4180-BE51-4B1D513390B8}" type="parTrans" cxnId="{FC0B4277-6FD9-4636-972D-A80E104EB888}">
      <dgm:prSet/>
      <dgm:spPr/>
      <dgm:t>
        <a:bodyPr/>
        <a:lstStyle/>
        <a:p>
          <a:endParaRPr lang="el-GR"/>
        </a:p>
      </dgm:t>
    </dgm:pt>
    <dgm:pt modelId="{C5C2566F-0E95-42E9-9A2F-E6A83D44B1DC}" type="sibTrans" cxnId="{FC0B4277-6FD9-4636-972D-A80E104EB888}">
      <dgm:prSet/>
      <dgm:spPr/>
      <dgm:t>
        <a:bodyPr/>
        <a:lstStyle/>
        <a:p>
          <a:endParaRPr lang="el-GR"/>
        </a:p>
      </dgm:t>
    </dgm:pt>
    <dgm:pt modelId="{08DC8E00-685C-4028-BC56-F69BDBE9652B}">
      <dgm:prSet custT="1"/>
      <dgm:spPr/>
      <dgm:t>
        <a:bodyPr/>
        <a:lstStyle/>
        <a:p>
          <a:pPr rtl="0"/>
          <a:r>
            <a:rPr lang="el-GR" sz="1400" dirty="0"/>
            <a:t>2. </a:t>
          </a:r>
          <a:r>
            <a:rPr lang="en-US" sz="1400" dirty="0"/>
            <a:t>ECTS &amp; </a:t>
          </a:r>
          <a:r>
            <a:rPr lang="el-GR" sz="1400" dirty="0"/>
            <a:t>Μαθησιακά αποτελέσματα</a:t>
          </a:r>
        </a:p>
      </dgm:t>
    </dgm:pt>
    <dgm:pt modelId="{3D15B350-A070-44E6-85C6-957613FE190B}" type="parTrans" cxnId="{B545487A-7964-409D-9A9E-A8860EB73C8C}">
      <dgm:prSet/>
      <dgm:spPr/>
      <dgm:t>
        <a:bodyPr/>
        <a:lstStyle/>
        <a:p>
          <a:endParaRPr lang="el-GR"/>
        </a:p>
      </dgm:t>
    </dgm:pt>
    <dgm:pt modelId="{315A60FE-E20E-4686-9312-502028615A70}" type="sibTrans" cxnId="{B545487A-7964-409D-9A9E-A8860EB73C8C}">
      <dgm:prSet/>
      <dgm:spPr/>
      <dgm:t>
        <a:bodyPr/>
        <a:lstStyle/>
        <a:p>
          <a:endParaRPr lang="el-GR"/>
        </a:p>
      </dgm:t>
    </dgm:pt>
    <dgm:pt modelId="{1A466827-ECBB-48B0-8A21-E4F85F88DD28}">
      <dgm:prSet custT="1"/>
      <dgm:spPr/>
      <dgm:t>
        <a:bodyPr/>
        <a:lstStyle/>
        <a:p>
          <a:pPr rtl="0"/>
          <a:r>
            <a:rPr lang="el-GR" sz="1400" dirty="0"/>
            <a:t>3. Διασφάλιση ποιότητας</a:t>
          </a:r>
        </a:p>
      </dgm:t>
    </dgm:pt>
    <dgm:pt modelId="{59F2A20B-F790-4C79-8416-AB755483BA2F}" type="parTrans" cxnId="{60019911-DBD0-40F7-82AB-9B6598A1D203}">
      <dgm:prSet/>
      <dgm:spPr/>
      <dgm:t>
        <a:bodyPr/>
        <a:lstStyle/>
        <a:p>
          <a:endParaRPr lang="el-GR"/>
        </a:p>
      </dgm:t>
    </dgm:pt>
    <dgm:pt modelId="{B2D563F7-9BA5-483A-8FD4-8E93E80964BE}" type="sibTrans" cxnId="{60019911-DBD0-40F7-82AB-9B6598A1D203}">
      <dgm:prSet/>
      <dgm:spPr/>
      <dgm:t>
        <a:bodyPr/>
        <a:lstStyle/>
        <a:p>
          <a:endParaRPr lang="el-GR"/>
        </a:p>
      </dgm:t>
    </dgm:pt>
    <dgm:pt modelId="{8560DF88-AAE9-4E16-9F3A-E4E93C6087E1}">
      <dgm:prSet custT="1"/>
      <dgm:spPr/>
      <dgm:t>
        <a:bodyPr/>
        <a:lstStyle/>
        <a:p>
          <a:pPr rtl="0"/>
          <a:r>
            <a:rPr lang="el-GR" sz="1400" dirty="0"/>
            <a:t>4. Κινητικότητα &amp; αναγνώριση πρότερης μάθησης</a:t>
          </a:r>
        </a:p>
      </dgm:t>
    </dgm:pt>
    <dgm:pt modelId="{33B19C8C-8F87-4EAE-A5C5-5152673DD7ED}" type="parTrans" cxnId="{2943DA8D-745B-452D-B40B-30615683B702}">
      <dgm:prSet/>
      <dgm:spPr/>
      <dgm:t>
        <a:bodyPr/>
        <a:lstStyle/>
        <a:p>
          <a:endParaRPr lang="el-GR"/>
        </a:p>
      </dgm:t>
    </dgm:pt>
    <dgm:pt modelId="{A2473672-C494-49F4-9FDC-C4A5C5F21079}" type="sibTrans" cxnId="{2943DA8D-745B-452D-B40B-30615683B702}">
      <dgm:prSet/>
      <dgm:spPr/>
      <dgm:t>
        <a:bodyPr/>
        <a:lstStyle/>
        <a:p>
          <a:endParaRPr lang="el-GR"/>
        </a:p>
      </dgm:t>
    </dgm:pt>
    <dgm:pt modelId="{968258AE-27B2-4261-ABAF-84AAAF667417}">
      <dgm:prSet/>
      <dgm:spPr/>
      <dgm:t>
        <a:bodyPr/>
        <a:lstStyle/>
        <a:p>
          <a:pPr rtl="0"/>
          <a:r>
            <a:rPr lang="el-GR" dirty="0"/>
            <a:t>5. Κοινωνική διάσταση</a:t>
          </a:r>
        </a:p>
      </dgm:t>
    </dgm:pt>
    <dgm:pt modelId="{A17A837E-409C-4D9F-96BD-00BDF81141DA}" type="parTrans" cxnId="{0248BAF0-E803-4A89-9048-875536D65591}">
      <dgm:prSet/>
      <dgm:spPr/>
      <dgm:t>
        <a:bodyPr/>
        <a:lstStyle/>
        <a:p>
          <a:endParaRPr lang="el-GR"/>
        </a:p>
      </dgm:t>
    </dgm:pt>
    <dgm:pt modelId="{1AEB744B-D630-4065-9FD6-17561EE9CF6E}" type="sibTrans" cxnId="{0248BAF0-E803-4A89-9048-875536D65591}">
      <dgm:prSet/>
      <dgm:spPr/>
      <dgm:t>
        <a:bodyPr/>
        <a:lstStyle/>
        <a:p>
          <a:endParaRPr lang="el-GR"/>
        </a:p>
      </dgm:t>
    </dgm:pt>
    <dgm:pt modelId="{4CCD10AE-3C0D-4CAB-A4FA-A4339529A091}">
      <dgm:prSet/>
      <dgm:spPr/>
      <dgm:t>
        <a:bodyPr/>
        <a:lstStyle/>
        <a:p>
          <a:pPr rtl="0"/>
          <a:r>
            <a:rPr lang="el-GR" dirty="0"/>
            <a:t>6. Μέθοδοι διδασκαλίας &amp; μάθησης</a:t>
          </a:r>
        </a:p>
      </dgm:t>
    </dgm:pt>
    <dgm:pt modelId="{F2AFB70D-89BA-476C-86A5-80BB6F0E3454}" type="parTrans" cxnId="{5A1B1DC9-515D-4567-BE8E-E6BD5EB19475}">
      <dgm:prSet/>
      <dgm:spPr/>
      <dgm:t>
        <a:bodyPr/>
        <a:lstStyle/>
        <a:p>
          <a:endParaRPr lang="el-GR"/>
        </a:p>
      </dgm:t>
    </dgm:pt>
    <dgm:pt modelId="{8FCC5F7D-7D17-4942-B33F-8D7B80E51AF0}" type="sibTrans" cxnId="{5A1B1DC9-515D-4567-BE8E-E6BD5EB19475}">
      <dgm:prSet/>
      <dgm:spPr/>
      <dgm:t>
        <a:bodyPr/>
        <a:lstStyle/>
        <a:p>
          <a:endParaRPr lang="el-GR"/>
        </a:p>
      </dgm:t>
    </dgm:pt>
    <dgm:pt modelId="{04789837-EA42-4504-BA4A-1D46AC6DFF27}">
      <dgm:prSet/>
      <dgm:spPr/>
      <dgm:t>
        <a:bodyPr/>
        <a:lstStyle/>
        <a:p>
          <a:pPr rtl="0"/>
          <a:r>
            <a:rPr lang="el-GR" dirty="0"/>
            <a:t>7. Μέθοδοι αξιολόγησης φοιτητών </a:t>
          </a:r>
        </a:p>
      </dgm:t>
    </dgm:pt>
    <dgm:pt modelId="{6321E5ED-2428-475A-B8AF-C6029276F00F}" type="parTrans" cxnId="{085E6ED1-B26E-4445-9D1E-BF8BEBB2C563}">
      <dgm:prSet/>
      <dgm:spPr/>
      <dgm:t>
        <a:bodyPr/>
        <a:lstStyle/>
        <a:p>
          <a:endParaRPr lang="el-GR"/>
        </a:p>
      </dgm:t>
    </dgm:pt>
    <dgm:pt modelId="{83CEE79A-5BE9-49EE-B839-B7402B3DAB6C}" type="sibTrans" cxnId="{085E6ED1-B26E-4445-9D1E-BF8BEBB2C563}">
      <dgm:prSet/>
      <dgm:spPr/>
      <dgm:t>
        <a:bodyPr/>
        <a:lstStyle/>
        <a:p>
          <a:endParaRPr lang="el-GR"/>
        </a:p>
      </dgm:t>
    </dgm:pt>
    <dgm:pt modelId="{8DA12C45-DF7A-4513-AA41-D244E87958D2}">
      <dgm:prSet/>
      <dgm:spPr/>
      <dgm:t>
        <a:bodyPr/>
        <a:lstStyle/>
        <a:p>
          <a:pPr rtl="0"/>
          <a:r>
            <a:rPr lang="el-GR" dirty="0"/>
            <a:t>8. Μαθησιακό περιβάλλον</a:t>
          </a:r>
        </a:p>
      </dgm:t>
    </dgm:pt>
    <dgm:pt modelId="{498F1B84-B381-4ADD-8C38-D10F58AAA012}" type="parTrans" cxnId="{563168C1-ECC0-41A3-ADCA-A612C1F366B8}">
      <dgm:prSet/>
      <dgm:spPr/>
      <dgm:t>
        <a:bodyPr/>
        <a:lstStyle/>
        <a:p>
          <a:endParaRPr lang="el-GR"/>
        </a:p>
      </dgm:t>
    </dgm:pt>
    <dgm:pt modelId="{AD04385A-8DBD-41BD-A243-90216825CED2}" type="sibTrans" cxnId="{563168C1-ECC0-41A3-ADCA-A612C1F366B8}">
      <dgm:prSet/>
      <dgm:spPr/>
      <dgm:t>
        <a:bodyPr/>
        <a:lstStyle/>
        <a:p>
          <a:endParaRPr lang="el-GR"/>
        </a:p>
      </dgm:t>
    </dgm:pt>
    <dgm:pt modelId="{D5CCA61D-B559-4DFF-9148-0E2B684E71B2}">
      <dgm:prSet/>
      <dgm:spPr/>
      <dgm:t>
        <a:bodyPr/>
        <a:lstStyle/>
        <a:p>
          <a:pPr rtl="0"/>
          <a:r>
            <a:rPr lang="el-GR" dirty="0"/>
            <a:t>9. Επαγγελματική ακαδημαϊκή ανάπτυξη</a:t>
          </a:r>
        </a:p>
      </dgm:t>
    </dgm:pt>
    <dgm:pt modelId="{FBEA06F4-4907-4A91-930B-66FB4CA05757}" type="parTrans" cxnId="{E603D12F-670E-4C95-8BD0-736F20B3BA3E}">
      <dgm:prSet/>
      <dgm:spPr/>
      <dgm:t>
        <a:bodyPr/>
        <a:lstStyle/>
        <a:p>
          <a:endParaRPr lang="el-GR"/>
        </a:p>
      </dgm:t>
    </dgm:pt>
    <dgm:pt modelId="{CAF113E0-B7EB-4150-8A78-BC904FA7AEE3}" type="sibTrans" cxnId="{E603D12F-670E-4C95-8BD0-736F20B3BA3E}">
      <dgm:prSet/>
      <dgm:spPr/>
      <dgm:t>
        <a:bodyPr/>
        <a:lstStyle/>
        <a:p>
          <a:endParaRPr lang="el-GR"/>
        </a:p>
      </dgm:t>
    </dgm:pt>
    <dgm:pt modelId="{460E6A69-FBF9-4DD2-B0B9-C6D44297A08B}" type="pres">
      <dgm:prSet presAssocID="{4F1F4CBA-57F0-4FEF-AF8E-FF81E48629A8}" presName="compositeShape" presStyleCnt="0">
        <dgm:presLayoutVars>
          <dgm:dir/>
          <dgm:resizeHandles/>
        </dgm:presLayoutVars>
      </dgm:prSet>
      <dgm:spPr/>
    </dgm:pt>
    <dgm:pt modelId="{E53E831A-6AD0-478D-977A-576595B6FFE2}" type="pres">
      <dgm:prSet presAssocID="{4F1F4CBA-57F0-4FEF-AF8E-FF81E48629A8}" presName="pyramid" presStyleLbl="node1" presStyleIdx="0" presStyleCnt="1"/>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dgm:spPr>
    </dgm:pt>
    <dgm:pt modelId="{27C7CACF-AAC6-4CDE-B9C3-368F9FB30ACE}" type="pres">
      <dgm:prSet presAssocID="{4F1F4CBA-57F0-4FEF-AF8E-FF81E48629A8}" presName="theList" presStyleCnt="0"/>
      <dgm:spPr/>
    </dgm:pt>
    <dgm:pt modelId="{50B1803B-C3D6-4C4E-BADE-6B20426E38FC}" type="pres">
      <dgm:prSet presAssocID="{01F394B6-AB94-4430-8295-0FF6BE7D61A4}" presName="aNode" presStyleLbl="fgAcc1" presStyleIdx="0" presStyleCnt="9">
        <dgm:presLayoutVars>
          <dgm:bulletEnabled val="1"/>
        </dgm:presLayoutVars>
      </dgm:prSet>
      <dgm:spPr/>
    </dgm:pt>
    <dgm:pt modelId="{617979F3-ADAC-41FD-900F-75C4BF4AAE3D}" type="pres">
      <dgm:prSet presAssocID="{01F394B6-AB94-4430-8295-0FF6BE7D61A4}" presName="aSpace" presStyleCnt="0"/>
      <dgm:spPr/>
    </dgm:pt>
    <dgm:pt modelId="{7BCEB7E2-69A6-46C4-9FEF-166419D9F530}" type="pres">
      <dgm:prSet presAssocID="{08DC8E00-685C-4028-BC56-F69BDBE9652B}" presName="aNode" presStyleLbl="fgAcc1" presStyleIdx="1" presStyleCnt="9">
        <dgm:presLayoutVars>
          <dgm:bulletEnabled val="1"/>
        </dgm:presLayoutVars>
      </dgm:prSet>
      <dgm:spPr/>
    </dgm:pt>
    <dgm:pt modelId="{E359E6E3-2F51-4BAB-81CA-EACAC0661CDE}" type="pres">
      <dgm:prSet presAssocID="{08DC8E00-685C-4028-BC56-F69BDBE9652B}" presName="aSpace" presStyleCnt="0"/>
      <dgm:spPr/>
    </dgm:pt>
    <dgm:pt modelId="{EA8CDF48-C609-4B9B-AC5D-A9F019F59672}" type="pres">
      <dgm:prSet presAssocID="{1A466827-ECBB-48B0-8A21-E4F85F88DD28}" presName="aNode" presStyleLbl="fgAcc1" presStyleIdx="2" presStyleCnt="9">
        <dgm:presLayoutVars>
          <dgm:bulletEnabled val="1"/>
        </dgm:presLayoutVars>
      </dgm:prSet>
      <dgm:spPr/>
    </dgm:pt>
    <dgm:pt modelId="{4CBC36E9-28A5-4A04-943E-64CC2224B71F}" type="pres">
      <dgm:prSet presAssocID="{1A466827-ECBB-48B0-8A21-E4F85F88DD28}" presName="aSpace" presStyleCnt="0"/>
      <dgm:spPr/>
    </dgm:pt>
    <dgm:pt modelId="{4170E461-FF85-4F59-9B6C-160DFA2AD295}" type="pres">
      <dgm:prSet presAssocID="{8560DF88-AAE9-4E16-9F3A-E4E93C6087E1}" presName="aNode" presStyleLbl="fgAcc1" presStyleIdx="3" presStyleCnt="9">
        <dgm:presLayoutVars>
          <dgm:bulletEnabled val="1"/>
        </dgm:presLayoutVars>
      </dgm:prSet>
      <dgm:spPr/>
    </dgm:pt>
    <dgm:pt modelId="{A51698D5-E66B-478C-8643-E2D63A59B9C0}" type="pres">
      <dgm:prSet presAssocID="{8560DF88-AAE9-4E16-9F3A-E4E93C6087E1}" presName="aSpace" presStyleCnt="0"/>
      <dgm:spPr/>
    </dgm:pt>
    <dgm:pt modelId="{6D0B1AFC-7FA6-45C7-AF6E-2D7A18BBE93E}" type="pres">
      <dgm:prSet presAssocID="{968258AE-27B2-4261-ABAF-84AAAF667417}" presName="aNode" presStyleLbl="fgAcc1" presStyleIdx="4" presStyleCnt="9">
        <dgm:presLayoutVars>
          <dgm:bulletEnabled val="1"/>
        </dgm:presLayoutVars>
      </dgm:prSet>
      <dgm:spPr/>
    </dgm:pt>
    <dgm:pt modelId="{56BF89C7-F9C8-4A0B-953D-C9926EB990A9}" type="pres">
      <dgm:prSet presAssocID="{968258AE-27B2-4261-ABAF-84AAAF667417}" presName="aSpace" presStyleCnt="0"/>
      <dgm:spPr/>
    </dgm:pt>
    <dgm:pt modelId="{30F93F9A-9716-42C4-987A-3B8A34B8BDDE}" type="pres">
      <dgm:prSet presAssocID="{4CCD10AE-3C0D-4CAB-A4FA-A4339529A091}" presName="aNode" presStyleLbl="fgAcc1" presStyleIdx="5" presStyleCnt="9">
        <dgm:presLayoutVars>
          <dgm:bulletEnabled val="1"/>
        </dgm:presLayoutVars>
      </dgm:prSet>
      <dgm:spPr/>
    </dgm:pt>
    <dgm:pt modelId="{034A8136-C532-4725-95B2-BA40EB662810}" type="pres">
      <dgm:prSet presAssocID="{4CCD10AE-3C0D-4CAB-A4FA-A4339529A091}" presName="aSpace" presStyleCnt="0"/>
      <dgm:spPr/>
    </dgm:pt>
    <dgm:pt modelId="{AD17F7CA-9AF8-48F7-A7C0-51090B1A68A7}" type="pres">
      <dgm:prSet presAssocID="{04789837-EA42-4504-BA4A-1D46AC6DFF27}" presName="aNode" presStyleLbl="fgAcc1" presStyleIdx="6" presStyleCnt="9">
        <dgm:presLayoutVars>
          <dgm:bulletEnabled val="1"/>
        </dgm:presLayoutVars>
      </dgm:prSet>
      <dgm:spPr/>
    </dgm:pt>
    <dgm:pt modelId="{C929D499-5AFE-4BB3-AED7-2E440DE7082B}" type="pres">
      <dgm:prSet presAssocID="{04789837-EA42-4504-BA4A-1D46AC6DFF27}" presName="aSpace" presStyleCnt="0"/>
      <dgm:spPr/>
    </dgm:pt>
    <dgm:pt modelId="{BB840654-C00E-4F10-9722-CD5CDEF42540}" type="pres">
      <dgm:prSet presAssocID="{8DA12C45-DF7A-4513-AA41-D244E87958D2}" presName="aNode" presStyleLbl="fgAcc1" presStyleIdx="7" presStyleCnt="9">
        <dgm:presLayoutVars>
          <dgm:bulletEnabled val="1"/>
        </dgm:presLayoutVars>
      </dgm:prSet>
      <dgm:spPr/>
    </dgm:pt>
    <dgm:pt modelId="{F3366F09-C867-4866-96DE-0DEA4EB2F6FE}" type="pres">
      <dgm:prSet presAssocID="{8DA12C45-DF7A-4513-AA41-D244E87958D2}" presName="aSpace" presStyleCnt="0"/>
      <dgm:spPr/>
    </dgm:pt>
    <dgm:pt modelId="{481BD0CD-F232-421D-BDAD-9730BA6D84F2}" type="pres">
      <dgm:prSet presAssocID="{D5CCA61D-B559-4DFF-9148-0E2B684E71B2}" presName="aNode" presStyleLbl="fgAcc1" presStyleIdx="8" presStyleCnt="9">
        <dgm:presLayoutVars>
          <dgm:bulletEnabled val="1"/>
        </dgm:presLayoutVars>
      </dgm:prSet>
      <dgm:spPr/>
    </dgm:pt>
    <dgm:pt modelId="{6D43BF81-5527-4425-A58D-83AE3BDC18F9}" type="pres">
      <dgm:prSet presAssocID="{D5CCA61D-B559-4DFF-9148-0E2B684E71B2}" presName="aSpace" presStyleCnt="0"/>
      <dgm:spPr/>
    </dgm:pt>
  </dgm:ptLst>
  <dgm:cxnLst>
    <dgm:cxn modelId="{FD130F06-7CBB-466F-AAD4-BF300AC247A0}" type="presOf" srcId="{04789837-EA42-4504-BA4A-1D46AC6DFF27}" destId="{AD17F7CA-9AF8-48F7-A7C0-51090B1A68A7}" srcOrd="0" destOrd="0" presId="urn:microsoft.com/office/officeart/2005/8/layout/pyramid2"/>
    <dgm:cxn modelId="{60019911-DBD0-40F7-82AB-9B6598A1D203}" srcId="{4F1F4CBA-57F0-4FEF-AF8E-FF81E48629A8}" destId="{1A466827-ECBB-48B0-8A21-E4F85F88DD28}" srcOrd="2" destOrd="0" parTransId="{59F2A20B-F790-4C79-8416-AB755483BA2F}" sibTransId="{B2D563F7-9BA5-483A-8FD4-8E93E80964BE}"/>
    <dgm:cxn modelId="{AB47CA2A-63EF-4B70-BF01-9B6EC1940D22}" type="presOf" srcId="{1A466827-ECBB-48B0-8A21-E4F85F88DD28}" destId="{EA8CDF48-C609-4B9B-AC5D-A9F019F59672}" srcOrd="0" destOrd="0" presId="urn:microsoft.com/office/officeart/2005/8/layout/pyramid2"/>
    <dgm:cxn modelId="{E603D12F-670E-4C95-8BD0-736F20B3BA3E}" srcId="{4F1F4CBA-57F0-4FEF-AF8E-FF81E48629A8}" destId="{D5CCA61D-B559-4DFF-9148-0E2B684E71B2}" srcOrd="8" destOrd="0" parTransId="{FBEA06F4-4907-4A91-930B-66FB4CA05757}" sibTransId="{CAF113E0-B7EB-4150-8A78-BC904FA7AEE3}"/>
    <dgm:cxn modelId="{8E89C041-D890-4F70-A0CA-2C65F2C6B12F}" type="presOf" srcId="{08DC8E00-685C-4028-BC56-F69BDBE9652B}" destId="{7BCEB7E2-69A6-46C4-9FEF-166419D9F530}" srcOrd="0" destOrd="0" presId="urn:microsoft.com/office/officeart/2005/8/layout/pyramid2"/>
    <dgm:cxn modelId="{CFE0036B-8EAF-4D24-AA04-5C83C8773B70}" type="presOf" srcId="{D5CCA61D-B559-4DFF-9148-0E2B684E71B2}" destId="{481BD0CD-F232-421D-BDAD-9730BA6D84F2}" srcOrd="0" destOrd="0" presId="urn:microsoft.com/office/officeart/2005/8/layout/pyramid2"/>
    <dgm:cxn modelId="{FC0B4277-6FD9-4636-972D-A80E104EB888}" srcId="{4F1F4CBA-57F0-4FEF-AF8E-FF81E48629A8}" destId="{01F394B6-AB94-4430-8295-0FF6BE7D61A4}" srcOrd="0" destOrd="0" parTransId="{27D9A5F1-EB58-4180-BE51-4B1D513390B8}" sibTransId="{C5C2566F-0E95-42E9-9A2F-E6A83D44B1DC}"/>
    <dgm:cxn modelId="{B545487A-7964-409D-9A9E-A8860EB73C8C}" srcId="{4F1F4CBA-57F0-4FEF-AF8E-FF81E48629A8}" destId="{08DC8E00-685C-4028-BC56-F69BDBE9652B}" srcOrd="1" destOrd="0" parTransId="{3D15B350-A070-44E6-85C6-957613FE190B}" sibTransId="{315A60FE-E20E-4686-9312-502028615A70}"/>
    <dgm:cxn modelId="{CCDA638A-C334-4003-9932-5FF8E360C3B1}" type="presOf" srcId="{01F394B6-AB94-4430-8295-0FF6BE7D61A4}" destId="{50B1803B-C3D6-4C4E-BADE-6B20426E38FC}" srcOrd="0" destOrd="0" presId="urn:microsoft.com/office/officeart/2005/8/layout/pyramid2"/>
    <dgm:cxn modelId="{2943DA8D-745B-452D-B40B-30615683B702}" srcId="{4F1F4CBA-57F0-4FEF-AF8E-FF81E48629A8}" destId="{8560DF88-AAE9-4E16-9F3A-E4E93C6087E1}" srcOrd="3" destOrd="0" parTransId="{33B19C8C-8F87-4EAE-A5C5-5152673DD7ED}" sibTransId="{A2473672-C494-49F4-9FDC-C4A5C5F21079}"/>
    <dgm:cxn modelId="{A04AE8A2-13A5-48CD-B4DC-22F301105752}" type="presOf" srcId="{4CCD10AE-3C0D-4CAB-A4FA-A4339529A091}" destId="{30F93F9A-9716-42C4-987A-3B8A34B8BDDE}" srcOrd="0" destOrd="0" presId="urn:microsoft.com/office/officeart/2005/8/layout/pyramid2"/>
    <dgm:cxn modelId="{CF9150AF-5FF8-482E-8401-936944F6C8A2}" type="presOf" srcId="{4F1F4CBA-57F0-4FEF-AF8E-FF81E48629A8}" destId="{460E6A69-FBF9-4DD2-B0B9-C6D44297A08B}" srcOrd="0" destOrd="0" presId="urn:microsoft.com/office/officeart/2005/8/layout/pyramid2"/>
    <dgm:cxn modelId="{563168C1-ECC0-41A3-ADCA-A612C1F366B8}" srcId="{4F1F4CBA-57F0-4FEF-AF8E-FF81E48629A8}" destId="{8DA12C45-DF7A-4513-AA41-D244E87958D2}" srcOrd="7" destOrd="0" parTransId="{498F1B84-B381-4ADD-8C38-D10F58AAA012}" sibTransId="{AD04385A-8DBD-41BD-A243-90216825CED2}"/>
    <dgm:cxn modelId="{5A1B1DC9-515D-4567-BE8E-E6BD5EB19475}" srcId="{4F1F4CBA-57F0-4FEF-AF8E-FF81E48629A8}" destId="{4CCD10AE-3C0D-4CAB-A4FA-A4339529A091}" srcOrd="5" destOrd="0" parTransId="{F2AFB70D-89BA-476C-86A5-80BB6F0E3454}" sibTransId="{8FCC5F7D-7D17-4942-B33F-8D7B80E51AF0}"/>
    <dgm:cxn modelId="{F693A8D0-7616-42F6-8FE9-AB788C338C3F}" type="presOf" srcId="{8DA12C45-DF7A-4513-AA41-D244E87958D2}" destId="{BB840654-C00E-4F10-9722-CD5CDEF42540}" srcOrd="0" destOrd="0" presId="urn:microsoft.com/office/officeart/2005/8/layout/pyramid2"/>
    <dgm:cxn modelId="{085E6ED1-B26E-4445-9D1E-BF8BEBB2C563}" srcId="{4F1F4CBA-57F0-4FEF-AF8E-FF81E48629A8}" destId="{04789837-EA42-4504-BA4A-1D46AC6DFF27}" srcOrd="6" destOrd="0" parTransId="{6321E5ED-2428-475A-B8AF-C6029276F00F}" sibTransId="{83CEE79A-5BE9-49EE-B839-B7402B3DAB6C}"/>
    <dgm:cxn modelId="{2783C8E1-D7BF-4296-B476-BA0030EB2BB1}" type="presOf" srcId="{968258AE-27B2-4261-ABAF-84AAAF667417}" destId="{6D0B1AFC-7FA6-45C7-AF6E-2D7A18BBE93E}" srcOrd="0" destOrd="0" presId="urn:microsoft.com/office/officeart/2005/8/layout/pyramid2"/>
    <dgm:cxn modelId="{0248BAF0-E803-4A89-9048-875536D65591}" srcId="{4F1F4CBA-57F0-4FEF-AF8E-FF81E48629A8}" destId="{968258AE-27B2-4261-ABAF-84AAAF667417}" srcOrd="4" destOrd="0" parTransId="{A17A837E-409C-4D9F-96BD-00BDF81141DA}" sibTransId="{1AEB744B-D630-4065-9FD6-17561EE9CF6E}"/>
    <dgm:cxn modelId="{794A8CFC-2294-491C-8203-3691243D710A}" type="presOf" srcId="{8560DF88-AAE9-4E16-9F3A-E4E93C6087E1}" destId="{4170E461-FF85-4F59-9B6C-160DFA2AD295}" srcOrd="0" destOrd="0" presId="urn:microsoft.com/office/officeart/2005/8/layout/pyramid2"/>
    <dgm:cxn modelId="{B7063B29-C617-4B8A-846A-F8AA96FCE98C}" type="presParOf" srcId="{460E6A69-FBF9-4DD2-B0B9-C6D44297A08B}" destId="{E53E831A-6AD0-478D-977A-576595B6FFE2}" srcOrd="0" destOrd="0" presId="urn:microsoft.com/office/officeart/2005/8/layout/pyramid2"/>
    <dgm:cxn modelId="{E26CDA93-65C8-4FDC-A784-3CF3BB75FB15}" type="presParOf" srcId="{460E6A69-FBF9-4DD2-B0B9-C6D44297A08B}" destId="{27C7CACF-AAC6-4CDE-B9C3-368F9FB30ACE}" srcOrd="1" destOrd="0" presId="urn:microsoft.com/office/officeart/2005/8/layout/pyramid2"/>
    <dgm:cxn modelId="{0170CECA-1B0A-4601-842D-8C99FF3AF1D8}" type="presParOf" srcId="{27C7CACF-AAC6-4CDE-B9C3-368F9FB30ACE}" destId="{50B1803B-C3D6-4C4E-BADE-6B20426E38FC}" srcOrd="0" destOrd="0" presId="urn:microsoft.com/office/officeart/2005/8/layout/pyramid2"/>
    <dgm:cxn modelId="{5F7B5289-2ACD-445B-A74B-94E835235D28}" type="presParOf" srcId="{27C7CACF-AAC6-4CDE-B9C3-368F9FB30ACE}" destId="{617979F3-ADAC-41FD-900F-75C4BF4AAE3D}" srcOrd="1" destOrd="0" presId="urn:microsoft.com/office/officeart/2005/8/layout/pyramid2"/>
    <dgm:cxn modelId="{3B522863-49B5-4055-8762-1B810D76807A}" type="presParOf" srcId="{27C7CACF-AAC6-4CDE-B9C3-368F9FB30ACE}" destId="{7BCEB7E2-69A6-46C4-9FEF-166419D9F530}" srcOrd="2" destOrd="0" presId="urn:microsoft.com/office/officeart/2005/8/layout/pyramid2"/>
    <dgm:cxn modelId="{6A72F4D9-9BFC-4B70-9FDF-F5D1193D95F7}" type="presParOf" srcId="{27C7CACF-AAC6-4CDE-B9C3-368F9FB30ACE}" destId="{E359E6E3-2F51-4BAB-81CA-EACAC0661CDE}" srcOrd="3" destOrd="0" presId="urn:microsoft.com/office/officeart/2005/8/layout/pyramid2"/>
    <dgm:cxn modelId="{6F1E00C8-F8A1-47C7-8D06-9224532B1FFB}" type="presParOf" srcId="{27C7CACF-AAC6-4CDE-B9C3-368F9FB30ACE}" destId="{EA8CDF48-C609-4B9B-AC5D-A9F019F59672}" srcOrd="4" destOrd="0" presId="urn:microsoft.com/office/officeart/2005/8/layout/pyramid2"/>
    <dgm:cxn modelId="{97931310-D5A9-496B-A292-F3D166B5DA92}" type="presParOf" srcId="{27C7CACF-AAC6-4CDE-B9C3-368F9FB30ACE}" destId="{4CBC36E9-28A5-4A04-943E-64CC2224B71F}" srcOrd="5" destOrd="0" presId="urn:microsoft.com/office/officeart/2005/8/layout/pyramid2"/>
    <dgm:cxn modelId="{41C1577C-0E8B-485B-9F8A-68866272DD36}" type="presParOf" srcId="{27C7CACF-AAC6-4CDE-B9C3-368F9FB30ACE}" destId="{4170E461-FF85-4F59-9B6C-160DFA2AD295}" srcOrd="6" destOrd="0" presId="urn:microsoft.com/office/officeart/2005/8/layout/pyramid2"/>
    <dgm:cxn modelId="{F0B90CDF-AE8B-4E0B-B875-9CCDC6701603}" type="presParOf" srcId="{27C7CACF-AAC6-4CDE-B9C3-368F9FB30ACE}" destId="{A51698D5-E66B-478C-8643-E2D63A59B9C0}" srcOrd="7" destOrd="0" presId="urn:microsoft.com/office/officeart/2005/8/layout/pyramid2"/>
    <dgm:cxn modelId="{81153CCD-BDF5-4422-847F-1E45E4FE4FBB}" type="presParOf" srcId="{27C7CACF-AAC6-4CDE-B9C3-368F9FB30ACE}" destId="{6D0B1AFC-7FA6-45C7-AF6E-2D7A18BBE93E}" srcOrd="8" destOrd="0" presId="urn:microsoft.com/office/officeart/2005/8/layout/pyramid2"/>
    <dgm:cxn modelId="{E138F8ED-6A7A-40F7-BAAE-5C9114B0D5BC}" type="presParOf" srcId="{27C7CACF-AAC6-4CDE-B9C3-368F9FB30ACE}" destId="{56BF89C7-F9C8-4A0B-953D-C9926EB990A9}" srcOrd="9" destOrd="0" presId="urn:microsoft.com/office/officeart/2005/8/layout/pyramid2"/>
    <dgm:cxn modelId="{5E2B0BE8-F953-4AC0-B818-4778BF18B85D}" type="presParOf" srcId="{27C7CACF-AAC6-4CDE-B9C3-368F9FB30ACE}" destId="{30F93F9A-9716-42C4-987A-3B8A34B8BDDE}" srcOrd="10" destOrd="0" presId="urn:microsoft.com/office/officeart/2005/8/layout/pyramid2"/>
    <dgm:cxn modelId="{E4FBA874-05C0-47ED-8497-565C6304ADCE}" type="presParOf" srcId="{27C7CACF-AAC6-4CDE-B9C3-368F9FB30ACE}" destId="{034A8136-C532-4725-95B2-BA40EB662810}" srcOrd="11" destOrd="0" presId="urn:microsoft.com/office/officeart/2005/8/layout/pyramid2"/>
    <dgm:cxn modelId="{A85BBC59-05F9-4B97-B72C-CA1BACBF1AD0}" type="presParOf" srcId="{27C7CACF-AAC6-4CDE-B9C3-368F9FB30ACE}" destId="{AD17F7CA-9AF8-48F7-A7C0-51090B1A68A7}" srcOrd="12" destOrd="0" presId="urn:microsoft.com/office/officeart/2005/8/layout/pyramid2"/>
    <dgm:cxn modelId="{D8780C47-F8DC-4FCE-8788-63BF6658B76D}" type="presParOf" srcId="{27C7CACF-AAC6-4CDE-B9C3-368F9FB30ACE}" destId="{C929D499-5AFE-4BB3-AED7-2E440DE7082B}" srcOrd="13" destOrd="0" presId="urn:microsoft.com/office/officeart/2005/8/layout/pyramid2"/>
    <dgm:cxn modelId="{44F547E6-FF30-4ACE-9CE7-56212A40708E}" type="presParOf" srcId="{27C7CACF-AAC6-4CDE-B9C3-368F9FB30ACE}" destId="{BB840654-C00E-4F10-9722-CD5CDEF42540}" srcOrd="14" destOrd="0" presId="urn:microsoft.com/office/officeart/2005/8/layout/pyramid2"/>
    <dgm:cxn modelId="{B6FA631D-9288-4DDE-BAFE-49EE873E770E}" type="presParOf" srcId="{27C7CACF-AAC6-4CDE-B9C3-368F9FB30ACE}" destId="{F3366F09-C867-4866-96DE-0DEA4EB2F6FE}" srcOrd="15" destOrd="0" presId="urn:microsoft.com/office/officeart/2005/8/layout/pyramid2"/>
    <dgm:cxn modelId="{C84BE27E-EB4D-4948-B9DE-23927EBA9778}" type="presParOf" srcId="{27C7CACF-AAC6-4CDE-B9C3-368F9FB30ACE}" destId="{481BD0CD-F232-421D-BDAD-9730BA6D84F2}" srcOrd="16" destOrd="0" presId="urn:microsoft.com/office/officeart/2005/8/layout/pyramid2"/>
    <dgm:cxn modelId="{D57C2284-4BB6-4725-BBEC-3F53ABC46203}" type="presParOf" srcId="{27C7CACF-AAC6-4CDE-B9C3-368F9FB30ACE}" destId="{6D43BF81-5527-4425-A58D-83AE3BDC18F9}" srcOrd="17"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3FDD5-6484-4B2D-9AEC-EAE5FC4CE4A1}"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l-GR"/>
        </a:p>
      </dgm:t>
    </dgm:pt>
    <dgm:pt modelId="{51837C0C-4C92-45E4-937C-F6430A6C93FE}">
      <dgm:prSet custT="1"/>
      <dgm:spPr>
        <a:solidFill>
          <a:schemeClr val="accent5">
            <a:lumMod val="60000"/>
            <a:lumOff val="40000"/>
          </a:schemeClr>
        </a:solidFill>
      </dgm:spPr>
      <dgm:t>
        <a:bodyPr/>
        <a:lstStyle/>
        <a:p>
          <a:pPr rtl="0"/>
          <a:endParaRPr lang="el-GR" sz="1400" b="1" dirty="0">
            <a:latin typeface="Calibri" pitchFamily="34" charset="0"/>
            <a:cs typeface="Calibri" pitchFamily="34" charset="0"/>
          </a:endParaRPr>
        </a:p>
        <a:p>
          <a:pPr rtl="0"/>
          <a:r>
            <a:rPr lang="el-GR" sz="1400" b="1" dirty="0">
              <a:solidFill>
                <a:schemeClr val="accent5">
                  <a:lumMod val="50000"/>
                </a:schemeClr>
              </a:solidFill>
              <a:latin typeface="Calibri" pitchFamily="34" charset="0"/>
              <a:cs typeface="Calibri" pitchFamily="34" charset="0"/>
            </a:rPr>
            <a:t>Αποφάσεις  Συγκλήτου για  αξιολόγηση διδακτικού έργου</a:t>
          </a:r>
        </a:p>
      </dgm:t>
    </dgm:pt>
    <dgm:pt modelId="{195362EA-5312-45AC-869F-C6EE04CABA69}" type="parTrans" cxnId="{DBFBD13B-EC9B-4B1E-A180-E7AC47E3C0B6}">
      <dgm:prSet/>
      <dgm:spPr/>
      <dgm:t>
        <a:bodyPr/>
        <a:lstStyle/>
        <a:p>
          <a:endParaRPr lang="el-GR" sz="3600" b="1">
            <a:latin typeface="Calibri" pitchFamily="34" charset="0"/>
            <a:cs typeface="Calibri" pitchFamily="34" charset="0"/>
          </a:endParaRPr>
        </a:p>
      </dgm:t>
    </dgm:pt>
    <dgm:pt modelId="{463F7A21-8F79-4DD5-B7B8-56EF3E8AB6A3}" type="sibTrans" cxnId="{DBFBD13B-EC9B-4B1E-A180-E7AC47E3C0B6}">
      <dgm:prSet custT="1"/>
      <dgm:spPr/>
      <dgm:t>
        <a:bodyPr/>
        <a:lstStyle/>
        <a:p>
          <a:endParaRPr lang="el-GR" sz="1100" b="1">
            <a:latin typeface="Calibri" pitchFamily="34" charset="0"/>
            <a:cs typeface="Calibri" pitchFamily="34" charset="0"/>
          </a:endParaRPr>
        </a:p>
      </dgm:t>
    </dgm:pt>
    <dgm:pt modelId="{98343B09-5509-4B01-8E30-C62DDA58A639}">
      <dgm:prSet custT="1"/>
      <dgm:spPr>
        <a:solidFill>
          <a:schemeClr val="accent4">
            <a:lumMod val="60000"/>
            <a:lumOff val="40000"/>
          </a:schemeClr>
        </a:solidFill>
        <a:ln>
          <a:solidFill>
            <a:schemeClr val="accent4">
              <a:lumMod val="75000"/>
            </a:schemeClr>
          </a:solidFill>
        </a:ln>
      </dgm:spPr>
      <dgm:t>
        <a:bodyPr/>
        <a:lstStyle/>
        <a:p>
          <a:pPr rtl="0"/>
          <a:endParaRPr lang="el-GR" sz="1400" b="1" dirty="0">
            <a:latin typeface="Calibri" pitchFamily="34" charset="0"/>
            <a:cs typeface="Calibri" pitchFamily="34" charset="0"/>
          </a:endParaRPr>
        </a:p>
        <a:p>
          <a:pPr rtl="0"/>
          <a:r>
            <a:rPr lang="el-GR" sz="1400" b="1" dirty="0">
              <a:solidFill>
                <a:schemeClr val="accent4">
                  <a:lumMod val="50000"/>
                </a:schemeClr>
              </a:solidFill>
              <a:latin typeface="Calibri" pitchFamily="34" charset="0"/>
              <a:cs typeface="Calibri" pitchFamily="34" charset="0"/>
            </a:rPr>
            <a:t>Αποφάσεις ΜΟΔΙΠ για αξιολόγηση διδακτικού έργου</a:t>
          </a:r>
        </a:p>
      </dgm:t>
    </dgm:pt>
    <dgm:pt modelId="{D618620C-54AD-46B0-BAD4-F42664EC9598}" type="parTrans" cxnId="{B9C732D0-00A9-4DDC-B7B3-ABE421C05F76}">
      <dgm:prSet/>
      <dgm:spPr/>
      <dgm:t>
        <a:bodyPr/>
        <a:lstStyle/>
        <a:p>
          <a:endParaRPr lang="el-GR" sz="3600" b="1">
            <a:latin typeface="Calibri" pitchFamily="34" charset="0"/>
            <a:cs typeface="Calibri" pitchFamily="34" charset="0"/>
          </a:endParaRPr>
        </a:p>
      </dgm:t>
    </dgm:pt>
    <dgm:pt modelId="{98A744FC-F1EA-4ED8-80AE-9D87D09CFF6D}" type="sibTrans" cxnId="{B9C732D0-00A9-4DDC-B7B3-ABE421C05F76}">
      <dgm:prSet custT="1"/>
      <dgm:spPr/>
      <dgm:t>
        <a:bodyPr/>
        <a:lstStyle/>
        <a:p>
          <a:endParaRPr lang="el-GR" sz="1100" b="1">
            <a:latin typeface="Calibri" pitchFamily="34" charset="0"/>
            <a:cs typeface="Calibri" pitchFamily="34" charset="0"/>
          </a:endParaRPr>
        </a:p>
      </dgm:t>
    </dgm:pt>
    <dgm:pt modelId="{A54F6625-BBA2-4903-9197-FE4B5C752891}">
      <dgm:prSet custT="1"/>
      <dgm:spPr>
        <a:solidFill>
          <a:schemeClr val="accent6">
            <a:lumMod val="60000"/>
            <a:lumOff val="40000"/>
          </a:schemeClr>
        </a:solidFill>
      </dgm:spPr>
      <dgm:t>
        <a:bodyPr/>
        <a:lstStyle/>
        <a:p>
          <a:pPr rtl="0"/>
          <a:r>
            <a:rPr lang="el-GR" sz="1600" b="1" dirty="0">
              <a:solidFill>
                <a:schemeClr val="accent6">
                  <a:lumMod val="50000"/>
                </a:schemeClr>
              </a:solidFill>
              <a:latin typeface="Calibri" pitchFamily="34" charset="0"/>
              <a:cs typeface="Calibri" pitchFamily="34" charset="0"/>
            </a:rPr>
            <a:t>Αποφάσεις Συνέλευσης</a:t>
          </a:r>
        </a:p>
      </dgm:t>
    </dgm:pt>
    <dgm:pt modelId="{B714E48F-C88E-4249-A651-1C23CB1CF4F1}" type="parTrans" cxnId="{DEE53EC7-FBF8-470D-A0D8-AEBE1D67C055}">
      <dgm:prSet/>
      <dgm:spPr/>
      <dgm:t>
        <a:bodyPr/>
        <a:lstStyle/>
        <a:p>
          <a:endParaRPr lang="el-GR" sz="3600" b="1">
            <a:latin typeface="Calibri" pitchFamily="34" charset="0"/>
            <a:cs typeface="Calibri" pitchFamily="34" charset="0"/>
          </a:endParaRPr>
        </a:p>
      </dgm:t>
    </dgm:pt>
    <dgm:pt modelId="{57100A8F-FFDE-462D-8A1D-86160A1B7EEA}" type="sibTrans" cxnId="{DEE53EC7-FBF8-470D-A0D8-AEBE1D67C055}">
      <dgm:prSet custT="1"/>
      <dgm:spPr>
        <a:solidFill>
          <a:schemeClr val="bg1"/>
        </a:solidFill>
      </dgm:spPr>
      <dgm:t>
        <a:bodyPr/>
        <a:lstStyle/>
        <a:p>
          <a:endParaRPr lang="el-GR" sz="1100" b="1">
            <a:latin typeface="Calibri" pitchFamily="34" charset="0"/>
            <a:cs typeface="Calibri" pitchFamily="34" charset="0"/>
          </a:endParaRPr>
        </a:p>
      </dgm:t>
    </dgm:pt>
    <dgm:pt modelId="{3CF8A777-61BA-4C55-B4B5-E2C3630B98DC}">
      <dgm:prSet custT="1"/>
      <dgm:spPr/>
      <dgm:t>
        <a:bodyPr/>
        <a:lstStyle/>
        <a:p>
          <a:r>
            <a:rPr lang="el-GR" sz="1600" dirty="0">
              <a:solidFill>
                <a:schemeClr val="accent5">
                  <a:lumMod val="50000"/>
                </a:schemeClr>
              </a:solidFill>
              <a:latin typeface="Calibri" pitchFamily="34" charset="0"/>
              <a:cs typeface="Calibri" pitchFamily="34" charset="0"/>
            </a:rPr>
            <a:t>Α.Π.:ΔΠΘ/ΣΥΓΚ/14638/742/12-12-2017     (για προπτυχιακά μαθήματα)</a:t>
          </a:r>
        </a:p>
      </dgm:t>
    </dgm:pt>
    <dgm:pt modelId="{0A2AEE34-2959-4F13-9F0F-07C1F6FA817E}" type="parTrans" cxnId="{D7AC9B5C-A6C9-403B-94D3-57DE31234B6D}">
      <dgm:prSet/>
      <dgm:spPr/>
      <dgm:t>
        <a:bodyPr/>
        <a:lstStyle/>
        <a:p>
          <a:endParaRPr lang="el-GR" sz="2000">
            <a:latin typeface="Calibri" pitchFamily="34" charset="0"/>
            <a:cs typeface="Calibri" pitchFamily="34" charset="0"/>
          </a:endParaRPr>
        </a:p>
      </dgm:t>
    </dgm:pt>
    <dgm:pt modelId="{B8030EC9-83C6-4C4F-8916-761AFCF332A0}" type="sibTrans" cxnId="{D7AC9B5C-A6C9-403B-94D3-57DE31234B6D}">
      <dgm:prSet/>
      <dgm:spPr/>
      <dgm:t>
        <a:bodyPr/>
        <a:lstStyle/>
        <a:p>
          <a:endParaRPr lang="el-GR" sz="2000">
            <a:latin typeface="Calibri" pitchFamily="34" charset="0"/>
            <a:cs typeface="Calibri" pitchFamily="34" charset="0"/>
          </a:endParaRPr>
        </a:p>
      </dgm:t>
    </dgm:pt>
    <dgm:pt modelId="{361E2D6C-6179-4ABD-AFDA-9ACF5BB24570}">
      <dgm:prSet custT="1"/>
      <dgm:spPr/>
      <dgm:t>
        <a:bodyPr/>
        <a:lstStyle/>
        <a:p>
          <a:r>
            <a:rPr lang="el-GR" sz="1600" dirty="0">
              <a:solidFill>
                <a:schemeClr val="accent5">
                  <a:lumMod val="50000"/>
                </a:schemeClr>
              </a:solidFill>
              <a:latin typeface="Calibri" pitchFamily="34" charset="0"/>
              <a:cs typeface="Calibri" pitchFamily="34" charset="0"/>
            </a:rPr>
            <a:t>Α.Π.:ΔΠΘ/ΣΥΓΚ/54968/2424/10-07-2020  (για μεταπτυχιακά μαθήματα)</a:t>
          </a:r>
        </a:p>
      </dgm:t>
    </dgm:pt>
    <dgm:pt modelId="{6FE2CCAB-538C-4CF8-87A6-E598736DBF71}" type="parTrans" cxnId="{94CB2AA2-B330-405F-97FE-2B54CDBFDB0B}">
      <dgm:prSet/>
      <dgm:spPr/>
      <dgm:t>
        <a:bodyPr/>
        <a:lstStyle/>
        <a:p>
          <a:endParaRPr lang="el-GR" sz="2000">
            <a:latin typeface="Calibri" pitchFamily="34" charset="0"/>
            <a:cs typeface="Calibri" pitchFamily="34" charset="0"/>
          </a:endParaRPr>
        </a:p>
      </dgm:t>
    </dgm:pt>
    <dgm:pt modelId="{BEE40056-5769-45F7-B089-4734D63958ED}" type="sibTrans" cxnId="{94CB2AA2-B330-405F-97FE-2B54CDBFDB0B}">
      <dgm:prSet/>
      <dgm:spPr/>
      <dgm:t>
        <a:bodyPr/>
        <a:lstStyle/>
        <a:p>
          <a:endParaRPr lang="el-GR" sz="2000">
            <a:latin typeface="Calibri" pitchFamily="34" charset="0"/>
            <a:cs typeface="Calibri" pitchFamily="34" charset="0"/>
          </a:endParaRPr>
        </a:p>
      </dgm:t>
    </dgm:pt>
    <dgm:pt modelId="{A76AF4F7-FADD-4C25-983A-AFAEAF35E6C6}">
      <dgm:prSet custT="1"/>
      <dgm:spPr>
        <a:ln>
          <a:solidFill>
            <a:schemeClr val="accent4">
              <a:lumMod val="75000"/>
            </a:schemeClr>
          </a:solidFill>
        </a:ln>
      </dgm:spPr>
      <dgm:t>
        <a:bodyPr/>
        <a:lstStyle/>
        <a:p>
          <a:r>
            <a:rPr lang="el-GR" sz="1600" dirty="0">
              <a:solidFill>
                <a:schemeClr val="accent4">
                  <a:lumMod val="50000"/>
                </a:schemeClr>
              </a:solidFill>
              <a:latin typeface="Calibri" pitchFamily="34" charset="0"/>
              <a:cs typeface="Calibri" pitchFamily="34" charset="0"/>
            </a:rPr>
            <a:t>Α.Π.:</a:t>
          </a:r>
          <a:r>
            <a:rPr lang="el-GR" sz="1600" b="0" i="0" dirty="0">
              <a:solidFill>
                <a:schemeClr val="accent4">
                  <a:lumMod val="50000"/>
                </a:schemeClr>
              </a:solidFill>
              <a:latin typeface="Calibri" pitchFamily="34" charset="0"/>
              <a:cs typeface="Calibri" pitchFamily="34" charset="0"/>
            </a:rPr>
            <a:t>ΔΠΘ/ΜΟΔΙΠ/54966/462/25-6-2020  </a:t>
          </a:r>
          <a:r>
            <a:rPr lang="el-GR" sz="1600" dirty="0">
              <a:solidFill>
                <a:schemeClr val="accent4">
                  <a:lumMod val="50000"/>
                </a:schemeClr>
              </a:solidFill>
              <a:latin typeface="Calibri" pitchFamily="34" charset="0"/>
              <a:cs typeface="Calibri" pitchFamily="34" charset="0"/>
            </a:rPr>
            <a:t>(για μεταπτυχιακά μαθήματα)</a:t>
          </a:r>
        </a:p>
      </dgm:t>
    </dgm:pt>
    <dgm:pt modelId="{EB1E85FA-737C-4990-BF21-10ECAFDDE66F}" type="parTrans" cxnId="{3C8370FB-C473-4FB3-BF69-0941FC13234A}">
      <dgm:prSet/>
      <dgm:spPr/>
      <dgm:t>
        <a:bodyPr/>
        <a:lstStyle/>
        <a:p>
          <a:endParaRPr lang="el-GR" sz="2000">
            <a:latin typeface="Calibri" pitchFamily="34" charset="0"/>
            <a:cs typeface="Calibri" pitchFamily="34" charset="0"/>
          </a:endParaRPr>
        </a:p>
      </dgm:t>
    </dgm:pt>
    <dgm:pt modelId="{F759EECD-A9EA-4C8B-B0A7-90DC7624BA5E}" type="sibTrans" cxnId="{3C8370FB-C473-4FB3-BF69-0941FC13234A}">
      <dgm:prSet/>
      <dgm:spPr/>
      <dgm:t>
        <a:bodyPr/>
        <a:lstStyle/>
        <a:p>
          <a:endParaRPr lang="el-GR" sz="2000">
            <a:latin typeface="Calibri" pitchFamily="34" charset="0"/>
            <a:cs typeface="Calibri" pitchFamily="34" charset="0"/>
          </a:endParaRPr>
        </a:p>
      </dgm:t>
    </dgm:pt>
    <dgm:pt modelId="{A5E9BD10-10A5-40EC-9A5F-A9F601DC44D9}">
      <dgm:prSet custT="1"/>
      <dgm:spPr>
        <a:ln>
          <a:solidFill>
            <a:schemeClr val="accent4">
              <a:lumMod val="75000"/>
            </a:schemeClr>
          </a:solidFill>
        </a:ln>
      </dgm:spPr>
      <dgm:t>
        <a:bodyPr/>
        <a:lstStyle/>
        <a:p>
          <a:r>
            <a:rPr lang="el-GR" sz="1600" dirty="0">
              <a:solidFill>
                <a:schemeClr val="accent4">
                  <a:lumMod val="50000"/>
                </a:schemeClr>
              </a:solidFill>
              <a:latin typeface="Calibri" pitchFamily="34" charset="0"/>
              <a:cs typeface="Calibri" pitchFamily="34" charset="0"/>
            </a:rPr>
            <a:t>Α.Π.:</a:t>
          </a:r>
          <a:r>
            <a:rPr lang="el-GR" sz="1600" b="0" i="0" dirty="0">
              <a:solidFill>
                <a:schemeClr val="accent4">
                  <a:lumMod val="50000"/>
                </a:schemeClr>
              </a:solidFill>
              <a:latin typeface="Calibri" pitchFamily="34" charset="0"/>
              <a:cs typeface="Calibri" pitchFamily="34" charset="0"/>
            </a:rPr>
            <a:t>ΔΠΘ/</a:t>
          </a:r>
          <a:r>
            <a:rPr lang="en-US" sz="1600" b="0" i="0" dirty="0">
              <a:solidFill>
                <a:schemeClr val="accent4">
                  <a:lumMod val="50000"/>
                </a:schemeClr>
              </a:solidFill>
              <a:latin typeface="Calibri" pitchFamily="34" charset="0"/>
              <a:cs typeface="Calibri" pitchFamily="34" charset="0"/>
            </a:rPr>
            <a:t>MODIP/14636/72</a:t>
          </a:r>
          <a:r>
            <a:rPr lang="el-GR" sz="1600" b="0" i="0" dirty="0">
              <a:solidFill>
                <a:schemeClr val="accent4">
                  <a:lumMod val="50000"/>
                </a:schemeClr>
              </a:solidFill>
              <a:latin typeface="Calibri" pitchFamily="34" charset="0"/>
              <a:cs typeface="Calibri" pitchFamily="34" charset="0"/>
            </a:rPr>
            <a:t>/8-11-2017      </a:t>
          </a:r>
          <a:r>
            <a:rPr lang="el-GR" sz="1600" dirty="0">
              <a:solidFill>
                <a:schemeClr val="accent4">
                  <a:lumMod val="50000"/>
                </a:schemeClr>
              </a:solidFill>
              <a:latin typeface="Calibri" pitchFamily="34" charset="0"/>
              <a:cs typeface="Calibri" pitchFamily="34" charset="0"/>
            </a:rPr>
            <a:t>(για προπτυχιακά μαθήματα)</a:t>
          </a:r>
        </a:p>
      </dgm:t>
    </dgm:pt>
    <dgm:pt modelId="{E4AA2F61-C67E-40CA-B9FF-BB190E49D62A}" type="parTrans" cxnId="{A1EEEA87-C3AE-4115-88DF-4C3A9DCB77A9}">
      <dgm:prSet/>
      <dgm:spPr/>
      <dgm:t>
        <a:bodyPr/>
        <a:lstStyle/>
        <a:p>
          <a:endParaRPr lang="el-GR" sz="2000">
            <a:latin typeface="Calibri" pitchFamily="34" charset="0"/>
            <a:cs typeface="Calibri" pitchFamily="34" charset="0"/>
          </a:endParaRPr>
        </a:p>
      </dgm:t>
    </dgm:pt>
    <dgm:pt modelId="{33384485-FE92-4B2E-848B-A7EF1F782FD5}" type="sibTrans" cxnId="{A1EEEA87-C3AE-4115-88DF-4C3A9DCB77A9}">
      <dgm:prSet/>
      <dgm:spPr/>
      <dgm:t>
        <a:bodyPr/>
        <a:lstStyle/>
        <a:p>
          <a:endParaRPr lang="el-GR" sz="2000">
            <a:latin typeface="Calibri" pitchFamily="34" charset="0"/>
            <a:cs typeface="Calibri" pitchFamily="34" charset="0"/>
          </a:endParaRPr>
        </a:p>
      </dgm:t>
    </dgm:pt>
    <dgm:pt modelId="{963AC370-3F9D-41A8-8A06-7446EEE05FD5}">
      <dgm:prSet custT="1"/>
      <dgm:spPr/>
      <dgm:t>
        <a:bodyPr/>
        <a:lstStyle/>
        <a:p>
          <a:r>
            <a:rPr lang="el-GR" sz="1800" b="1" i="1" dirty="0">
              <a:solidFill>
                <a:schemeClr val="accent6">
                  <a:lumMod val="75000"/>
                </a:schemeClr>
              </a:solidFill>
              <a:latin typeface="Calibri" pitchFamily="34" charset="0"/>
              <a:cs typeface="Calibri" pitchFamily="34" charset="0"/>
            </a:rPr>
            <a:t>Έχει λάβει η Συνέλευση του Τμήματος σχετικές αποφάσεις?</a:t>
          </a:r>
        </a:p>
      </dgm:t>
    </dgm:pt>
    <dgm:pt modelId="{C1539411-9E25-4523-ABCA-25117911469C}" type="parTrans" cxnId="{54FDC3D6-3430-4A47-9FB8-1F721890A23F}">
      <dgm:prSet/>
      <dgm:spPr/>
      <dgm:t>
        <a:bodyPr/>
        <a:lstStyle/>
        <a:p>
          <a:endParaRPr lang="el-GR" sz="2000">
            <a:latin typeface="Calibri" pitchFamily="34" charset="0"/>
            <a:cs typeface="Calibri" pitchFamily="34" charset="0"/>
          </a:endParaRPr>
        </a:p>
      </dgm:t>
    </dgm:pt>
    <dgm:pt modelId="{C57F12A3-2498-4736-AF0D-4C0398160192}" type="sibTrans" cxnId="{54FDC3D6-3430-4A47-9FB8-1F721890A23F}">
      <dgm:prSet/>
      <dgm:spPr/>
      <dgm:t>
        <a:bodyPr/>
        <a:lstStyle/>
        <a:p>
          <a:endParaRPr lang="el-GR" sz="2000">
            <a:latin typeface="Calibri" pitchFamily="34" charset="0"/>
            <a:cs typeface="Calibri" pitchFamily="34" charset="0"/>
          </a:endParaRPr>
        </a:p>
      </dgm:t>
    </dgm:pt>
    <dgm:pt modelId="{4A3B82A8-9AF4-4C2D-9BE8-28ABBA3ECE97}" type="pres">
      <dgm:prSet presAssocID="{21C3FDD5-6484-4B2D-9AEC-EAE5FC4CE4A1}" presName="linearFlow" presStyleCnt="0">
        <dgm:presLayoutVars>
          <dgm:dir/>
          <dgm:animLvl val="lvl"/>
          <dgm:resizeHandles val="exact"/>
        </dgm:presLayoutVars>
      </dgm:prSet>
      <dgm:spPr/>
    </dgm:pt>
    <dgm:pt modelId="{44F2117B-AD23-45AE-BE2A-7776C47C229D}" type="pres">
      <dgm:prSet presAssocID="{51837C0C-4C92-45E4-937C-F6430A6C93FE}" presName="composite" presStyleCnt="0"/>
      <dgm:spPr/>
    </dgm:pt>
    <dgm:pt modelId="{8F32F740-2BFA-47F2-896E-FC3A7EEA50D1}" type="pres">
      <dgm:prSet presAssocID="{51837C0C-4C92-45E4-937C-F6430A6C93FE}" presName="parentText" presStyleLbl="alignNode1" presStyleIdx="0" presStyleCnt="3">
        <dgm:presLayoutVars>
          <dgm:chMax val="1"/>
          <dgm:bulletEnabled val="1"/>
        </dgm:presLayoutVars>
      </dgm:prSet>
      <dgm:spPr/>
    </dgm:pt>
    <dgm:pt modelId="{990112F1-8F6A-4E8E-BD1F-5C56F1E6B9EA}" type="pres">
      <dgm:prSet presAssocID="{51837C0C-4C92-45E4-937C-F6430A6C93FE}" presName="descendantText" presStyleLbl="alignAcc1" presStyleIdx="0" presStyleCnt="3">
        <dgm:presLayoutVars>
          <dgm:bulletEnabled val="1"/>
        </dgm:presLayoutVars>
      </dgm:prSet>
      <dgm:spPr/>
    </dgm:pt>
    <dgm:pt modelId="{74355B16-7853-496E-B9FE-76F228E0E7E4}" type="pres">
      <dgm:prSet presAssocID="{463F7A21-8F79-4DD5-B7B8-56EF3E8AB6A3}" presName="sp" presStyleCnt="0"/>
      <dgm:spPr/>
    </dgm:pt>
    <dgm:pt modelId="{D27A33E1-20AB-460A-83D7-CA127E671E7B}" type="pres">
      <dgm:prSet presAssocID="{98343B09-5509-4B01-8E30-C62DDA58A639}" presName="composite" presStyleCnt="0"/>
      <dgm:spPr/>
    </dgm:pt>
    <dgm:pt modelId="{7FD12FC5-EC38-4B6F-AEB8-B70E8F1670E6}" type="pres">
      <dgm:prSet presAssocID="{98343B09-5509-4B01-8E30-C62DDA58A639}" presName="parentText" presStyleLbl="alignNode1" presStyleIdx="1" presStyleCnt="3">
        <dgm:presLayoutVars>
          <dgm:chMax val="1"/>
          <dgm:bulletEnabled val="1"/>
        </dgm:presLayoutVars>
      </dgm:prSet>
      <dgm:spPr/>
    </dgm:pt>
    <dgm:pt modelId="{8BE57616-80AF-4953-AE4E-5C25009B9BCB}" type="pres">
      <dgm:prSet presAssocID="{98343B09-5509-4B01-8E30-C62DDA58A639}" presName="descendantText" presStyleLbl="alignAcc1" presStyleIdx="1" presStyleCnt="3">
        <dgm:presLayoutVars>
          <dgm:bulletEnabled val="1"/>
        </dgm:presLayoutVars>
      </dgm:prSet>
      <dgm:spPr/>
    </dgm:pt>
    <dgm:pt modelId="{BAED1DDA-4814-4555-9BB7-E266F111944F}" type="pres">
      <dgm:prSet presAssocID="{98A744FC-F1EA-4ED8-80AE-9D87D09CFF6D}" presName="sp" presStyleCnt="0"/>
      <dgm:spPr/>
    </dgm:pt>
    <dgm:pt modelId="{321EC2F7-9AF2-4885-9B08-2B7FA6F18360}" type="pres">
      <dgm:prSet presAssocID="{A54F6625-BBA2-4903-9197-FE4B5C752891}" presName="composite" presStyleCnt="0"/>
      <dgm:spPr/>
    </dgm:pt>
    <dgm:pt modelId="{7CD010B2-2478-4169-9970-EEF63C8F9446}" type="pres">
      <dgm:prSet presAssocID="{A54F6625-BBA2-4903-9197-FE4B5C752891}" presName="parentText" presStyleLbl="alignNode1" presStyleIdx="2" presStyleCnt="3">
        <dgm:presLayoutVars>
          <dgm:chMax val="1"/>
          <dgm:bulletEnabled val="1"/>
        </dgm:presLayoutVars>
      </dgm:prSet>
      <dgm:spPr/>
    </dgm:pt>
    <dgm:pt modelId="{8DC0C138-09F5-41E9-8CDB-CDF26A349BD9}" type="pres">
      <dgm:prSet presAssocID="{A54F6625-BBA2-4903-9197-FE4B5C752891}" presName="descendantText" presStyleLbl="alignAcc1" presStyleIdx="2" presStyleCnt="3">
        <dgm:presLayoutVars>
          <dgm:bulletEnabled val="1"/>
        </dgm:presLayoutVars>
      </dgm:prSet>
      <dgm:spPr/>
    </dgm:pt>
  </dgm:ptLst>
  <dgm:cxnLst>
    <dgm:cxn modelId="{1A284902-452D-42E4-B06B-5E592191805D}" type="presOf" srcId="{A5E9BD10-10A5-40EC-9A5F-A9F601DC44D9}" destId="{8BE57616-80AF-4953-AE4E-5C25009B9BCB}" srcOrd="0" destOrd="0" presId="urn:microsoft.com/office/officeart/2005/8/layout/chevron2"/>
    <dgm:cxn modelId="{97472005-B478-429D-A267-4BDA634A93BE}" type="presOf" srcId="{A76AF4F7-FADD-4C25-983A-AFAEAF35E6C6}" destId="{8BE57616-80AF-4953-AE4E-5C25009B9BCB}" srcOrd="0" destOrd="1" presId="urn:microsoft.com/office/officeart/2005/8/layout/chevron2"/>
    <dgm:cxn modelId="{AE5E3F13-3C73-42CF-81A4-0874C98F6551}" type="presOf" srcId="{361E2D6C-6179-4ABD-AFDA-9ACF5BB24570}" destId="{990112F1-8F6A-4E8E-BD1F-5C56F1E6B9EA}" srcOrd="0" destOrd="1" presId="urn:microsoft.com/office/officeart/2005/8/layout/chevron2"/>
    <dgm:cxn modelId="{8B1D4F27-F21E-4C21-8D78-519DBFB88E25}" type="presOf" srcId="{3CF8A777-61BA-4C55-B4B5-E2C3630B98DC}" destId="{990112F1-8F6A-4E8E-BD1F-5C56F1E6B9EA}" srcOrd="0" destOrd="0" presId="urn:microsoft.com/office/officeart/2005/8/layout/chevron2"/>
    <dgm:cxn modelId="{DBFBD13B-EC9B-4B1E-A180-E7AC47E3C0B6}" srcId="{21C3FDD5-6484-4B2D-9AEC-EAE5FC4CE4A1}" destId="{51837C0C-4C92-45E4-937C-F6430A6C93FE}" srcOrd="0" destOrd="0" parTransId="{195362EA-5312-45AC-869F-C6EE04CABA69}" sibTransId="{463F7A21-8F79-4DD5-B7B8-56EF3E8AB6A3}"/>
    <dgm:cxn modelId="{D7AC9B5C-A6C9-403B-94D3-57DE31234B6D}" srcId="{51837C0C-4C92-45E4-937C-F6430A6C93FE}" destId="{3CF8A777-61BA-4C55-B4B5-E2C3630B98DC}" srcOrd="0" destOrd="0" parTransId="{0A2AEE34-2959-4F13-9F0F-07C1F6FA817E}" sibTransId="{B8030EC9-83C6-4C4F-8916-761AFCF332A0}"/>
    <dgm:cxn modelId="{90411964-8EE7-40D2-9653-3E9FB2042D54}" type="presOf" srcId="{21C3FDD5-6484-4B2D-9AEC-EAE5FC4CE4A1}" destId="{4A3B82A8-9AF4-4C2D-9BE8-28ABBA3ECE97}" srcOrd="0" destOrd="0" presId="urn:microsoft.com/office/officeart/2005/8/layout/chevron2"/>
    <dgm:cxn modelId="{6266B064-88A3-49BB-8CBA-C4DC9F5FCFE0}" type="presOf" srcId="{51837C0C-4C92-45E4-937C-F6430A6C93FE}" destId="{8F32F740-2BFA-47F2-896E-FC3A7EEA50D1}" srcOrd="0" destOrd="0" presId="urn:microsoft.com/office/officeart/2005/8/layout/chevron2"/>
    <dgm:cxn modelId="{A1EEEA87-C3AE-4115-88DF-4C3A9DCB77A9}" srcId="{98343B09-5509-4B01-8E30-C62DDA58A639}" destId="{A5E9BD10-10A5-40EC-9A5F-A9F601DC44D9}" srcOrd="0" destOrd="0" parTransId="{E4AA2F61-C67E-40CA-B9FF-BB190E49D62A}" sibTransId="{33384485-FE92-4B2E-848B-A7EF1F782FD5}"/>
    <dgm:cxn modelId="{94CB2AA2-B330-405F-97FE-2B54CDBFDB0B}" srcId="{51837C0C-4C92-45E4-937C-F6430A6C93FE}" destId="{361E2D6C-6179-4ABD-AFDA-9ACF5BB24570}" srcOrd="1" destOrd="0" parTransId="{6FE2CCAB-538C-4CF8-87A6-E598736DBF71}" sibTransId="{BEE40056-5769-45F7-B089-4734D63958ED}"/>
    <dgm:cxn modelId="{A109A0A2-0F39-4E0C-BE0B-D36D4E2D1C8F}" type="presOf" srcId="{98343B09-5509-4B01-8E30-C62DDA58A639}" destId="{7FD12FC5-EC38-4B6F-AEB8-B70E8F1670E6}" srcOrd="0" destOrd="0" presId="urn:microsoft.com/office/officeart/2005/8/layout/chevron2"/>
    <dgm:cxn modelId="{278C33A4-575C-4589-AAE4-AE7AB9680E15}" type="presOf" srcId="{A54F6625-BBA2-4903-9197-FE4B5C752891}" destId="{7CD010B2-2478-4169-9970-EEF63C8F9446}" srcOrd="0" destOrd="0" presId="urn:microsoft.com/office/officeart/2005/8/layout/chevron2"/>
    <dgm:cxn modelId="{387773C3-3E39-4370-8C4A-DDC8BFB55A76}" type="presOf" srcId="{963AC370-3F9D-41A8-8A06-7446EEE05FD5}" destId="{8DC0C138-09F5-41E9-8CDB-CDF26A349BD9}" srcOrd="0" destOrd="0" presId="urn:microsoft.com/office/officeart/2005/8/layout/chevron2"/>
    <dgm:cxn modelId="{DEE53EC7-FBF8-470D-A0D8-AEBE1D67C055}" srcId="{21C3FDD5-6484-4B2D-9AEC-EAE5FC4CE4A1}" destId="{A54F6625-BBA2-4903-9197-FE4B5C752891}" srcOrd="2" destOrd="0" parTransId="{B714E48F-C88E-4249-A651-1C23CB1CF4F1}" sibTransId="{57100A8F-FFDE-462D-8A1D-86160A1B7EEA}"/>
    <dgm:cxn modelId="{B9C732D0-00A9-4DDC-B7B3-ABE421C05F76}" srcId="{21C3FDD5-6484-4B2D-9AEC-EAE5FC4CE4A1}" destId="{98343B09-5509-4B01-8E30-C62DDA58A639}" srcOrd="1" destOrd="0" parTransId="{D618620C-54AD-46B0-BAD4-F42664EC9598}" sibTransId="{98A744FC-F1EA-4ED8-80AE-9D87D09CFF6D}"/>
    <dgm:cxn modelId="{54FDC3D6-3430-4A47-9FB8-1F721890A23F}" srcId="{A54F6625-BBA2-4903-9197-FE4B5C752891}" destId="{963AC370-3F9D-41A8-8A06-7446EEE05FD5}" srcOrd="0" destOrd="0" parTransId="{C1539411-9E25-4523-ABCA-25117911469C}" sibTransId="{C57F12A3-2498-4736-AF0D-4C0398160192}"/>
    <dgm:cxn modelId="{3C8370FB-C473-4FB3-BF69-0941FC13234A}" srcId="{98343B09-5509-4B01-8E30-C62DDA58A639}" destId="{A76AF4F7-FADD-4C25-983A-AFAEAF35E6C6}" srcOrd="1" destOrd="0" parTransId="{EB1E85FA-737C-4990-BF21-10ECAFDDE66F}" sibTransId="{F759EECD-A9EA-4C8B-B0A7-90DC7624BA5E}"/>
    <dgm:cxn modelId="{99B56AED-608E-43F3-8B63-17BEB8743BAB}" type="presParOf" srcId="{4A3B82A8-9AF4-4C2D-9BE8-28ABBA3ECE97}" destId="{44F2117B-AD23-45AE-BE2A-7776C47C229D}" srcOrd="0" destOrd="0" presId="urn:microsoft.com/office/officeart/2005/8/layout/chevron2"/>
    <dgm:cxn modelId="{2A546050-351C-4EC3-AC6C-3C6F982CC779}" type="presParOf" srcId="{44F2117B-AD23-45AE-BE2A-7776C47C229D}" destId="{8F32F740-2BFA-47F2-896E-FC3A7EEA50D1}" srcOrd="0" destOrd="0" presId="urn:microsoft.com/office/officeart/2005/8/layout/chevron2"/>
    <dgm:cxn modelId="{8771F76C-0B1F-4888-819B-A80F4DD39597}" type="presParOf" srcId="{44F2117B-AD23-45AE-BE2A-7776C47C229D}" destId="{990112F1-8F6A-4E8E-BD1F-5C56F1E6B9EA}" srcOrd="1" destOrd="0" presId="urn:microsoft.com/office/officeart/2005/8/layout/chevron2"/>
    <dgm:cxn modelId="{D5D01595-B4B6-4131-BE50-8644EAEED362}" type="presParOf" srcId="{4A3B82A8-9AF4-4C2D-9BE8-28ABBA3ECE97}" destId="{74355B16-7853-496E-B9FE-76F228E0E7E4}" srcOrd="1" destOrd="0" presId="urn:microsoft.com/office/officeart/2005/8/layout/chevron2"/>
    <dgm:cxn modelId="{7A567714-F321-4845-82DD-21B88C7CBE45}" type="presParOf" srcId="{4A3B82A8-9AF4-4C2D-9BE8-28ABBA3ECE97}" destId="{D27A33E1-20AB-460A-83D7-CA127E671E7B}" srcOrd="2" destOrd="0" presId="urn:microsoft.com/office/officeart/2005/8/layout/chevron2"/>
    <dgm:cxn modelId="{108981D0-367D-4B41-898B-5FD04DCF1E4D}" type="presParOf" srcId="{D27A33E1-20AB-460A-83D7-CA127E671E7B}" destId="{7FD12FC5-EC38-4B6F-AEB8-B70E8F1670E6}" srcOrd="0" destOrd="0" presId="urn:microsoft.com/office/officeart/2005/8/layout/chevron2"/>
    <dgm:cxn modelId="{912A4CDD-0FB3-4F31-9D91-589D3317AADE}" type="presParOf" srcId="{D27A33E1-20AB-460A-83D7-CA127E671E7B}" destId="{8BE57616-80AF-4953-AE4E-5C25009B9BCB}" srcOrd="1" destOrd="0" presId="urn:microsoft.com/office/officeart/2005/8/layout/chevron2"/>
    <dgm:cxn modelId="{9D118C62-4FD4-4EE5-8170-EDD6C0C33429}" type="presParOf" srcId="{4A3B82A8-9AF4-4C2D-9BE8-28ABBA3ECE97}" destId="{BAED1DDA-4814-4555-9BB7-E266F111944F}" srcOrd="3" destOrd="0" presId="urn:microsoft.com/office/officeart/2005/8/layout/chevron2"/>
    <dgm:cxn modelId="{9F2AAF3B-721C-4D0F-9CD5-12D4D16BF539}" type="presParOf" srcId="{4A3B82A8-9AF4-4C2D-9BE8-28ABBA3ECE97}" destId="{321EC2F7-9AF2-4885-9B08-2B7FA6F18360}" srcOrd="4" destOrd="0" presId="urn:microsoft.com/office/officeart/2005/8/layout/chevron2"/>
    <dgm:cxn modelId="{B4F7E186-D8D0-40CF-961D-C8A14F00ECFA}" type="presParOf" srcId="{321EC2F7-9AF2-4885-9B08-2B7FA6F18360}" destId="{7CD010B2-2478-4169-9970-EEF63C8F9446}" srcOrd="0" destOrd="0" presId="urn:microsoft.com/office/officeart/2005/8/layout/chevron2"/>
    <dgm:cxn modelId="{6B241601-D88E-40D7-B4E9-326723F19714}" type="presParOf" srcId="{321EC2F7-9AF2-4885-9B08-2B7FA6F18360}" destId="{8DC0C138-09F5-41E9-8CDB-CDF26A349BD9}"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831A-6AD0-478D-977A-576595B6FFE2}">
      <dsp:nvSpPr>
        <dsp:cNvPr id="0" name=""/>
        <dsp:cNvSpPr/>
      </dsp:nvSpPr>
      <dsp:spPr>
        <a:xfrm>
          <a:off x="979333" y="0"/>
          <a:ext cx="5429250" cy="5429250"/>
        </a:xfrm>
        <a:prstGeom prst="triangle">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1803B-C3D6-4C4E-BADE-6B20426E38FC}">
      <dsp:nvSpPr>
        <dsp:cNvPr id="0" name=""/>
        <dsp:cNvSpPr/>
      </dsp:nvSpPr>
      <dsp:spPr>
        <a:xfrm>
          <a:off x="3693958" y="543156"/>
          <a:ext cx="3529012" cy="428931"/>
        </a:xfrm>
        <a:prstGeom prst="round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l-GR" sz="1400" kern="1200" dirty="0"/>
            <a:t>1. Συμμετοχή φοιτητών στα ΠΣ</a:t>
          </a:r>
        </a:p>
      </dsp:txBody>
      <dsp:txXfrm>
        <a:off x="3714897" y="564095"/>
        <a:ext cx="3487134" cy="387053"/>
      </dsp:txXfrm>
    </dsp:sp>
    <dsp:sp modelId="{7BCEB7E2-69A6-46C4-9FEF-166419D9F530}">
      <dsp:nvSpPr>
        <dsp:cNvPr id="0" name=""/>
        <dsp:cNvSpPr/>
      </dsp:nvSpPr>
      <dsp:spPr>
        <a:xfrm>
          <a:off x="3693958" y="1025705"/>
          <a:ext cx="3529012" cy="428931"/>
        </a:xfrm>
        <a:prstGeom prst="roundRect">
          <a:avLst/>
        </a:prstGeom>
        <a:solidFill>
          <a:schemeClr val="lt1">
            <a:alpha val="90000"/>
            <a:hueOff val="0"/>
            <a:satOff val="0"/>
            <a:lumOff val="0"/>
            <a:alphaOff val="0"/>
          </a:schemeClr>
        </a:solidFill>
        <a:ln w="10795" cap="flat" cmpd="sng" algn="ctr">
          <a:solidFill>
            <a:schemeClr val="accent5">
              <a:hueOff val="1397290"/>
              <a:satOff val="-1204"/>
              <a:lumOff val="15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l-GR" sz="1400" kern="1200" dirty="0"/>
            <a:t>2. </a:t>
          </a:r>
          <a:r>
            <a:rPr lang="en-US" sz="1400" kern="1200" dirty="0"/>
            <a:t>ECTS &amp; </a:t>
          </a:r>
          <a:r>
            <a:rPr lang="el-GR" sz="1400" kern="1200" dirty="0"/>
            <a:t>Μαθησιακά αποτελέσματα</a:t>
          </a:r>
        </a:p>
      </dsp:txBody>
      <dsp:txXfrm>
        <a:off x="3714897" y="1046644"/>
        <a:ext cx="3487134" cy="387053"/>
      </dsp:txXfrm>
    </dsp:sp>
    <dsp:sp modelId="{EA8CDF48-C609-4B9B-AC5D-A9F019F59672}">
      <dsp:nvSpPr>
        <dsp:cNvPr id="0" name=""/>
        <dsp:cNvSpPr/>
      </dsp:nvSpPr>
      <dsp:spPr>
        <a:xfrm>
          <a:off x="3693958" y="1508253"/>
          <a:ext cx="3529012" cy="428931"/>
        </a:xfrm>
        <a:prstGeom prst="roundRect">
          <a:avLst/>
        </a:prstGeom>
        <a:solidFill>
          <a:schemeClr val="lt1">
            <a:alpha val="90000"/>
            <a:hueOff val="0"/>
            <a:satOff val="0"/>
            <a:lumOff val="0"/>
            <a:alphaOff val="0"/>
          </a:schemeClr>
        </a:solidFill>
        <a:ln w="10795" cap="flat" cmpd="sng" algn="ctr">
          <a:solidFill>
            <a:schemeClr val="accent5">
              <a:hueOff val="2794580"/>
              <a:satOff val="-2409"/>
              <a:lumOff val="31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l-GR" sz="1400" kern="1200" dirty="0"/>
            <a:t>3. Διασφάλιση ποιότητας</a:t>
          </a:r>
        </a:p>
      </dsp:txBody>
      <dsp:txXfrm>
        <a:off x="3714897" y="1529192"/>
        <a:ext cx="3487134" cy="387053"/>
      </dsp:txXfrm>
    </dsp:sp>
    <dsp:sp modelId="{4170E461-FF85-4F59-9B6C-160DFA2AD295}">
      <dsp:nvSpPr>
        <dsp:cNvPr id="0" name=""/>
        <dsp:cNvSpPr/>
      </dsp:nvSpPr>
      <dsp:spPr>
        <a:xfrm>
          <a:off x="3693958" y="1990802"/>
          <a:ext cx="3529012" cy="428931"/>
        </a:xfrm>
        <a:prstGeom prst="roundRect">
          <a:avLst/>
        </a:prstGeom>
        <a:solidFill>
          <a:schemeClr val="lt1">
            <a:alpha val="90000"/>
            <a:hueOff val="0"/>
            <a:satOff val="0"/>
            <a:lumOff val="0"/>
            <a:alphaOff val="0"/>
          </a:schemeClr>
        </a:solidFill>
        <a:ln w="10795" cap="flat" cmpd="sng" algn="ctr">
          <a:solidFill>
            <a:schemeClr val="accent5">
              <a:hueOff val="4191870"/>
              <a:satOff val="-3613"/>
              <a:lumOff val="47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l-GR" sz="1400" kern="1200" dirty="0"/>
            <a:t>4. Κινητικότητα &amp; αναγνώριση πρότερης μάθησης</a:t>
          </a:r>
        </a:p>
      </dsp:txBody>
      <dsp:txXfrm>
        <a:off x="3714897" y="2011741"/>
        <a:ext cx="3487134" cy="387053"/>
      </dsp:txXfrm>
    </dsp:sp>
    <dsp:sp modelId="{6D0B1AFC-7FA6-45C7-AF6E-2D7A18BBE93E}">
      <dsp:nvSpPr>
        <dsp:cNvPr id="0" name=""/>
        <dsp:cNvSpPr/>
      </dsp:nvSpPr>
      <dsp:spPr>
        <a:xfrm>
          <a:off x="3693958" y="2473350"/>
          <a:ext cx="3529012" cy="428931"/>
        </a:xfrm>
        <a:prstGeom prst="roundRect">
          <a:avLst/>
        </a:prstGeom>
        <a:solidFill>
          <a:schemeClr val="lt1">
            <a:alpha val="90000"/>
            <a:hueOff val="0"/>
            <a:satOff val="0"/>
            <a:lumOff val="0"/>
            <a:alphaOff val="0"/>
          </a:schemeClr>
        </a:solidFill>
        <a:ln w="10795" cap="flat" cmpd="sng" algn="ctr">
          <a:solidFill>
            <a:schemeClr val="accent5">
              <a:hueOff val="5589159"/>
              <a:satOff val="-4817"/>
              <a:lumOff val="6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l-GR" sz="1500" kern="1200" dirty="0"/>
            <a:t>5. Κοινωνική διάσταση</a:t>
          </a:r>
        </a:p>
      </dsp:txBody>
      <dsp:txXfrm>
        <a:off x="3714897" y="2494289"/>
        <a:ext cx="3487134" cy="387053"/>
      </dsp:txXfrm>
    </dsp:sp>
    <dsp:sp modelId="{30F93F9A-9716-42C4-987A-3B8A34B8BDDE}">
      <dsp:nvSpPr>
        <dsp:cNvPr id="0" name=""/>
        <dsp:cNvSpPr/>
      </dsp:nvSpPr>
      <dsp:spPr>
        <a:xfrm>
          <a:off x="3693958" y="2955899"/>
          <a:ext cx="3529012" cy="428931"/>
        </a:xfrm>
        <a:prstGeom prst="roundRect">
          <a:avLst/>
        </a:prstGeom>
        <a:solidFill>
          <a:schemeClr val="lt1">
            <a:alpha val="90000"/>
            <a:hueOff val="0"/>
            <a:satOff val="0"/>
            <a:lumOff val="0"/>
            <a:alphaOff val="0"/>
          </a:schemeClr>
        </a:solidFill>
        <a:ln w="10795" cap="flat" cmpd="sng" algn="ctr">
          <a:solidFill>
            <a:schemeClr val="accent5">
              <a:hueOff val="6986449"/>
              <a:satOff val="-6021"/>
              <a:lumOff val="79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l-GR" sz="1500" kern="1200" dirty="0"/>
            <a:t>6. Μέθοδοι διδασκαλίας &amp; μάθησης</a:t>
          </a:r>
        </a:p>
      </dsp:txBody>
      <dsp:txXfrm>
        <a:off x="3714897" y="2976838"/>
        <a:ext cx="3487134" cy="387053"/>
      </dsp:txXfrm>
    </dsp:sp>
    <dsp:sp modelId="{AD17F7CA-9AF8-48F7-A7C0-51090B1A68A7}">
      <dsp:nvSpPr>
        <dsp:cNvPr id="0" name=""/>
        <dsp:cNvSpPr/>
      </dsp:nvSpPr>
      <dsp:spPr>
        <a:xfrm>
          <a:off x="3693958" y="3438447"/>
          <a:ext cx="3529012" cy="428931"/>
        </a:xfrm>
        <a:prstGeom prst="roundRect">
          <a:avLst/>
        </a:prstGeom>
        <a:solidFill>
          <a:schemeClr val="lt1">
            <a:alpha val="90000"/>
            <a:hueOff val="0"/>
            <a:satOff val="0"/>
            <a:lumOff val="0"/>
            <a:alphaOff val="0"/>
          </a:schemeClr>
        </a:solidFill>
        <a:ln w="10795" cap="flat" cmpd="sng" algn="ctr">
          <a:solidFill>
            <a:schemeClr val="accent5">
              <a:hueOff val="8383739"/>
              <a:satOff val="-7226"/>
              <a:lumOff val="95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l-GR" sz="1500" kern="1200" dirty="0"/>
            <a:t>7. Μέθοδοι αξιολόγησης φοιτητών </a:t>
          </a:r>
        </a:p>
      </dsp:txBody>
      <dsp:txXfrm>
        <a:off x="3714897" y="3459386"/>
        <a:ext cx="3487134" cy="387053"/>
      </dsp:txXfrm>
    </dsp:sp>
    <dsp:sp modelId="{BB840654-C00E-4F10-9722-CD5CDEF42540}">
      <dsp:nvSpPr>
        <dsp:cNvPr id="0" name=""/>
        <dsp:cNvSpPr/>
      </dsp:nvSpPr>
      <dsp:spPr>
        <a:xfrm>
          <a:off x="3693958" y="3920996"/>
          <a:ext cx="3529012" cy="428931"/>
        </a:xfrm>
        <a:prstGeom prst="roundRect">
          <a:avLst/>
        </a:prstGeom>
        <a:solidFill>
          <a:schemeClr val="lt1">
            <a:alpha val="90000"/>
            <a:hueOff val="0"/>
            <a:satOff val="0"/>
            <a:lumOff val="0"/>
            <a:alphaOff val="0"/>
          </a:schemeClr>
        </a:solidFill>
        <a:ln w="10795" cap="flat" cmpd="sng" algn="ctr">
          <a:solidFill>
            <a:schemeClr val="accent5">
              <a:hueOff val="9781029"/>
              <a:satOff val="-8430"/>
              <a:lumOff val="11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l-GR" sz="1500" kern="1200" dirty="0"/>
            <a:t>8. Μαθησιακό περιβάλλον</a:t>
          </a:r>
        </a:p>
      </dsp:txBody>
      <dsp:txXfrm>
        <a:off x="3714897" y="3941935"/>
        <a:ext cx="3487134" cy="387053"/>
      </dsp:txXfrm>
    </dsp:sp>
    <dsp:sp modelId="{481BD0CD-F232-421D-BDAD-9730BA6D84F2}">
      <dsp:nvSpPr>
        <dsp:cNvPr id="0" name=""/>
        <dsp:cNvSpPr/>
      </dsp:nvSpPr>
      <dsp:spPr>
        <a:xfrm>
          <a:off x="3693958" y="4403544"/>
          <a:ext cx="3529012" cy="428931"/>
        </a:xfrm>
        <a:prstGeom prst="roundRect">
          <a:avLst/>
        </a:prstGeom>
        <a:solidFill>
          <a:schemeClr val="lt1">
            <a:alpha val="90000"/>
            <a:hueOff val="0"/>
            <a:satOff val="0"/>
            <a:lumOff val="0"/>
            <a:alphaOff val="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l-GR" sz="1500" kern="1200" dirty="0"/>
            <a:t>9. Επαγγελματική ακαδημαϊκή ανάπτυξη</a:t>
          </a:r>
        </a:p>
      </dsp:txBody>
      <dsp:txXfrm>
        <a:off x="3714897" y="4424483"/>
        <a:ext cx="3487134" cy="387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2F740-2BFA-47F2-896E-FC3A7EEA50D1}">
      <dsp:nvSpPr>
        <dsp:cNvPr id="0" name=""/>
        <dsp:cNvSpPr/>
      </dsp:nvSpPr>
      <dsp:spPr>
        <a:xfrm rot="5400000">
          <a:off x="-256444" y="259332"/>
          <a:ext cx="1709632" cy="1196742"/>
        </a:xfrm>
        <a:prstGeom prst="chevron">
          <a:avLst/>
        </a:prstGeom>
        <a:solidFill>
          <a:schemeClr val="accent5">
            <a:lumMod val="60000"/>
            <a:lumOff val="4000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l-GR" sz="1400" b="1" kern="1200" dirty="0">
            <a:latin typeface="Calibri" pitchFamily="34" charset="0"/>
            <a:cs typeface="Calibri" pitchFamily="34" charset="0"/>
          </a:endParaRPr>
        </a:p>
        <a:p>
          <a:pPr marL="0" lvl="0" indent="0" algn="ctr" defTabSz="622300" rtl="0">
            <a:lnSpc>
              <a:spcPct val="90000"/>
            </a:lnSpc>
            <a:spcBef>
              <a:spcPct val="0"/>
            </a:spcBef>
            <a:spcAft>
              <a:spcPct val="35000"/>
            </a:spcAft>
            <a:buNone/>
          </a:pPr>
          <a:r>
            <a:rPr lang="el-GR" sz="1400" b="1" kern="1200" dirty="0">
              <a:solidFill>
                <a:schemeClr val="accent5">
                  <a:lumMod val="50000"/>
                </a:schemeClr>
              </a:solidFill>
              <a:latin typeface="Calibri" pitchFamily="34" charset="0"/>
              <a:cs typeface="Calibri" pitchFamily="34" charset="0"/>
            </a:rPr>
            <a:t>Αποφάσεις  Συγκλήτου για  αξιολόγηση διδακτικού έργου</a:t>
          </a:r>
        </a:p>
      </dsp:txBody>
      <dsp:txXfrm rot="-5400000">
        <a:off x="1" y="601258"/>
        <a:ext cx="1196742" cy="512890"/>
      </dsp:txXfrm>
    </dsp:sp>
    <dsp:sp modelId="{990112F1-8F6A-4E8E-BD1F-5C56F1E6B9EA}">
      <dsp:nvSpPr>
        <dsp:cNvPr id="0" name=""/>
        <dsp:cNvSpPr/>
      </dsp:nvSpPr>
      <dsp:spPr>
        <a:xfrm rot="5400000">
          <a:off x="2697158" y="-1497527"/>
          <a:ext cx="1111845" cy="4112676"/>
        </a:xfrm>
        <a:prstGeom prst="round2Same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accent5">
                  <a:lumMod val="50000"/>
                </a:schemeClr>
              </a:solidFill>
              <a:latin typeface="Calibri" pitchFamily="34" charset="0"/>
              <a:cs typeface="Calibri" pitchFamily="34" charset="0"/>
            </a:rPr>
            <a:t>Α.Π.:ΔΠΘ/ΣΥΓΚ/14638/742/12-12-2017     (για προπτυχιακά μαθήματα)</a:t>
          </a:r>
        </a:p>
        <a:p>
          <a:pPr marL="171450" lvl="1" indent="-171450" algn="l" defTabSz="711200">
            <a:lnSpc>
              <a:spcPct val="90000"/>
            </a:lnSpc>
            <a:spcBef>
              <a:spcPct val="0"/>
            </a:spcBef>
            <a:spcAft>
              <a:spcPct val="15000"/>
            </a:spcAft>
            <a:buChar char="•"/>
          </a:pPr>
          <a:r>
            <a:rPr lang="el-GR" sz="1600" kern="1200" dirty="0">
              <a:solidFill>
                <a:schemeClr val="accent5">
                  <a:lumMod val="50000"/>
                </a:schemeClr>
              </a:solidFill>
              <a:latin typeface="Calibri" pitchFamily="34" charset="0"/>
              <a:cs typeface="Calibri" pitchFamily="34" charset="0"/>
            </a:rPr>
            <a:t>Α.Π.:ΔΠΘ/ΣΥΓΚ/54968/2424/10-07-2020  (για μεταπτυχιακά μαθήματα)</a:t>
          </a:r>
        </a:p>
      </dsp:txBody>
      <dsp:txXfrm rot="-5400000">
        <a:off x="1196743" y="57164"/>
        <a:ext cx="4058400" cy="1003293"/>
      </dsp:txXfrm>
    </dsp:sp>
    <dsp:sp modelId="{7FD12FC5-EC38-4B6F-AEB8-B70E8F1670E6}">
      <dsp:nvSpPr>
        <dsp:cNvPr id="0" name=""/>
        <dsp:cNvSpPr/>
      </dsp:nvSpPr>
      <dsp:spPr>
        <a:xfrm rot="5400000">
          <a:off x="-256444" y="1776120"/>
          <a:ext cx="1709632" cy="1196742"/>
        </a:xfrm>
        <a:prstGeom prst="chevron">
          <a:avLst/>
        </a:prstGeom>
        <a:solidFill>
          <a:schemeClr val="accent4">
            <a:lumMod val="60000"/>
            <a:lumOff val="4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l-GR" sz="1400" b="1" kern="1200" dirty="0">
            <a:latin typeface="Calibri" pitchFamily="34" charset="0"/>
            <a:cs typeface="Calibri" pitchFamily="34" charset="0"/>
          </a:endParaRPr>
        </a:p>
        <a:p>
          <a:pPr marL="0" lvl="0" indent="0" algn="ctr" defTabSz="622300" rtl="0">
            <a:lnSpc>
              <a:spcPct val="90000"/>
            </a:lnSpc>
            <a:spcBef>
              <a:spcPct val="0"/>
            </a:spcBef>
            <a:spcAft>
              <a:spcPct val="35000"/>
            </a:spcAft>
            <a:buNone/>
          </a:pPr>
          <a:r>
            <a:rPr lang="el-GR" sz="1400" b="1" kern="1200" dirty="0">
              <a:solidFill>
                <a:schemeClr val="accent4">
                  <a:lumMod val="50000"/>
                </a:schemeClr>
              </a:solidFill>
              <a:latin typeface="Calibri" pitchFamily="34" charset="0"/>
              <a:cs typeface="Calibri" pitchFamily="34" charset="0"/>
            </a:rPr>
            <a:t>Αποφάσεις ΜΟΔΙΠ για αξιολόγηση διδακτικού έργου</a:t>
          </a:r>
        </a:p>
      </dsp:txBody>
      <dsp:txXfrm rot="-5400000">
        <a:off x="1" y="2118046"/>
        <a:ext cx="1196742" cy="512890"/>
      </dsp:txXfrm>
    </dsp:sp>
    <dsp:sp modelId="{8BE57616-80AF-4953-AE4E-5C25009B9BCB}">
      <dsp:nvSpPr>
        <dsp:cNvPr id="0" name=""/>
        <dsp:cNvSpPr/>
      </dsp:nvSpPr>
      <dsp:spPr>
        <a:xfrm rot="5400000">
          <a:off x="2697450" y="18968"/>
          <a:ext cx="1111261" cy="4112676"/>
        </a:xfrm>
        <a:prstGeom prst="round2SameRect">
          <a:avLst/>
        </a:prstGeom>
        <a:solidFill>
          <a:schemeClr val="lt1">
            <a:alpha val="90000"/>
            <a:hueOff val="0"/>
            <a:satOff val="0"/>
            <a:lumOff val="0"/>
            <a:alphaOff val="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accent4">
                  <a:lumMod val="50000"/>
                </a:schemeClr>
              </a:solidFill>
              <a:latin typeface="Calibri" pitchFamily="34" charset="0"/>
              <a:cs typeface="Calibri" pitchFamily="34" charset="0"/>
            </a:rPr>
            <a:t>Α.Π.:</a:t>
          </a:r>
          <a:r>
            <a:rPr lang="el-GR" sz="1600" b="0" i="0" kern="1200" dirty="0">
              <a:solidFill>
                <a:schemeClr val="accent4">
                  <a:lumMod val="50000"/>
                </a:schemeClr>
              </a:solidFill>
              <a:latin typeface="Calibri" pitchFamily="34" charset="0"/>
              <a:cs typeface="Calibri" pitchFamily="34" charset="0"/>
            </a:rPr>
            <a:t>ΔΠΘ/</a:t>
          </a:r>
          <a:r>
            <a:rPr lang="en-US" sz="1600" b="0" i="0" kern="1200" dirty="0">
              <a:solidFill>
                <a:schemeClr val="accent4">
                  <a:lumMod val="50000"/>
                </a:schemeClr>
              </a:solidFill>
              <a:latin typeface="Calibri" pitchFamily="34" charset="0"/>
              <a:cs typeface="Calibri" pitchFamily="34" charset="0"/>
            </a:rPr>
            <a:t>MODIP/14636/72</a:t>
          </a:r>
          <a:r>
            <a:rPr lang="el-GR" sz="1600" b="0" i="0" kern="1200" dirty="0">
              <a:solidFill>
                <a:schemeClr val="accent4">
                  <a:lumMod val="50000"/>
                </a:schemeClr>
              </a:solidFill>
              <a:latin typeface="Calibri" pitchFamily="34" charset="0"/>
              <a:cs typeface="Calibri" pitchFamily="34" charset="0"/>
            </a:rPr>
            <a:t>/8-11-2017      </a:t>
          </a:r>
          <a:r>
            <a:rPr lang="el-GR" sz="1600" kern="1200" dirty="0">
              <a:solidFill>
                <a:schemeClr val="accent4">
                  <a:lumMod val="50000"/>
                </a:schemeClr>
              </a:solidFill>
              <a:latin typeface="Calibri" pitchFamily="34" charset="0"/>
              <a:cs typeface="Calibri" pitchFamily="34" charset="0"/>
            </a:rPr>
            <a:t>(για προπτυχιακά μαθήματα)</a:t>
          </a:r>
        </a:p>
        <a:p>
          <a:pPr marL="171450" lvl="1" indent="-171450" algn="l" defTabSz="711200">
            <a:lnSpc>
              <a:spcPct val="90000"/>
            </a:lnSpc>
            <a:spcBef>
              <a:spcPct val="0"/>
            </a:spcBef>
            <a:spcAft>
              <a:spcPct val="15000"/>
            </a:spcAft>
            <a:buChar char="•"/>
          </a:pPr>
          <a:r>
            <a:rPr lang="el-GR" sz="1600" kern="1200" dirty="0">
              <a:solidFill>
                <a:schemeClr val="accent4">
                  <a:lumMod val="50000"/>
                </a:schemeClr>
              </a:solidFill>
              <a:latin typeface="Calibri" pitchFamily="34" charset="0"/>
              <a:cs typeface="Calibri" pitchFamily="34" charset="0"/>
            </a:rPr>
            <a:t>Α.Π.:</a:t>
          </a:r>
          <a:r>
            <a:rPr lang="el-GR" sz="1600" b="0" i="0" kern="1200" dirty="0">
              <a:solidFill>
                <a:schemeClr val="accent4">
                  <a:lumMod val="50000"/>
                </a:schemeClr>
              </a:solidFill>
              <a:latin typeface="Calibri" pitchFamily="34" charset="0"/>
              <a:cs typeface="Calibri" pitchFamily="34" charset="0"/>
            </a:rPr>
            <a:t>ΔΠΘ/ΜΟΔΙΠ/54966/462/25-6-2020  </a:t>
          </a:r>
          <a:r>
            <a:rPr lang="el-GR" sz="1600" kern="1200" dirty="0">
              <a:solidFill>
                <a:schemeClr val="accent4">
                  <a:lumMod val="50000"/>
                </a:schemeClr>
              </a:solidFill>
              <a:latin typeface="Calibri" pitchFamily="34" charset="0"/>
              <a:cs typeface="Calibri" pitchFamily="34" charset="0"/>
            </a:rPr>
            <a:t>(για μεταπτυχιακά μαθήματα)</a:t>
          </a:r>
        </a:p>
      </dsp:txBody>
      <dsp:txXfrm rot="-5400000">
        <a:off x="1196743" y="1573923"/>
        <a:ext cx="4058429" cy="1002767"/>
      </dsp:txXfrm>
    </dsp:sp>
    <dsp:sp modelId="{7CD010B2-2478-4169-9970-EEF63C8F9446}">
      <dsp:nvSpPr>
        <dsp:cNvPr id="0" name=""/>
        <dsp:cNvSpPr/>
      </dsp:nvSpPr>
      <dsp:spPr>
        <a:xfrm rot="5400000">
          <a:off x="-256444" y="3292908"/>
          <a:ext cx="1709632" cy="1196742"/>
        </a:xfrm>
        <a:prstGeom prst="chevron">
          <a:avLst/>
        </a:prstGeom>
        <a:solidFill>
          <a:schemeClr val="accent6">
            <a:lumMod val="60000"/>
            <a:lumOff val="4000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l-GR" sz="1600" b="1" kern="1200" dirty="0">
              <a:solidFill>
                <a:schemeClr val="accent6">
                  <a:lumMod val="50000"/>
                </a:schemeClr>
              </a:solidFill>
              <a:latin typeface="Calibri" pitchFamily="34" charset="0"/>
              <a:cs typeface="Calibri" pitchFamily="34" charset="0"/>
            </a:rPr>
            <a:t>Αποφάσεις Συνέλευσης</a:t>
          </a:r>
        </a:p>
      </dsp:txBody>
      <dsp:txXfrm rot="-5400000">
        <a:off x="1" y="3634834"/>
        <a:ext cx="1196742" cy="512890"/>
      </dsp:txXfrm>
    </dsp:sp>
    <dsp:sp modelId="{8DC0C138-09F5-41E9-8CDB-CDF26A349BD9}">
      <dsp:nvSpPr>
        <dsp:cNvPr id="0" name=""/>
        <dsp:cNvSpPr/>
      </dsp:nvSpPr>
      <dsp:spPr>
        <a:xfrm rot="5400000">
          <a:off x="2697450" y="1535756"/>
          <a:ext cx="1111261" cy="4112676"/>
        </a:xfrm>
        <a:prstGeom prst="round2SameRect">
          <a:avLst/>
        </a:prstGeom>
        <a:solidFill>
          <a:schemeClr val="lt1">
            <a:alpha val="90000"/>
            <a:hueOff val="0"/>
            <a:satOff val="0"/>
            <a:lumOff val="0"/>
            <a:alphaOff val="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b="1" i="1" kern="1200" dirty="0">
              <a:solidFill>
                <a:schemeClr val="accent6">
                  <a:lumMod val="75000"/>
                </a:schemeClr>
              </a:solidFill>
              <a:latin typeface="Calibri" pitchFamily="34" charset="0"/>
              <a:cs typeface="Calibri" pitchFamily="34" charset="0"/>
            </a:rPr>
            <a:t>Έχει λάβει η Συνέλευση του Τμήματος σχετικές αποφάσεις?</a:t>
          </a:r>
        </a:p>
      </dsp:txBody>
      <dsp:txXfrm rot="-5400000">
        <a:off x="1196743" y="3090711"/>
        <a:ext cx="4058429" cy="10027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10230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310290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139529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109718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362489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7"/>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49647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2" name="Date Placeholder 1"/>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11" name="Footer Placeholder 10"/>
          <p:cNvSpPr>
            <a:spLocks noGrp="1"/>
          </p:cNvSpPr>
          <p:nvPr>
            <p:ph type="ftr" sz="quarter" idx="11"/>
          </p:nvPr>
        </p:nvSpPr>
        <p:spPr/>
        <p:txBody>
          <a:bodyPr/>
          <a:lstStyle/>
          <a:p>
            <a:endParaRPr lang="el-GR"/>
          </a:p>
        </p:txBody>
      </p:sp>
      <p:sp>
        <p:nvSpPr>
          <p:cNvPr id="12" name="Slide Number Placeholder 11"/>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111435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Στυλ κύριου τίτλου</a:t>
            </a:r>
            <a:endParaRPr lang="en-US" dirty="0"/>
          </a:p>
        </p:txBody>
      </p:sp>
      <p:sp>
        <p:nvSpPr>
          <p:cNvPr id="2" name="Date Placeholder 1"/>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7" name="Footer Placeholder 6"/>
          <p:cNvSpPr>
            <a:spLocks noGrp="1"/>
          </p:cNvSpPr>
          <p:nvPr>
            <p:ph type="ftr" sz="quarter" idx="11"/>
          </p:nvPr>
        </p:nvSpPr>
        <p:spPr/>
        <p:txBody>
          <a:bodyPr/>
          <a:lstStyle/>
          <a:p>
            <a:endParaRPr lang="el-GR"/>
          </a:p>
        </p:txBody>
      </p:sp>
      <p:sp>
        <p:nvSpPr>
          <p:cNvPr id="8" name="Slide Number Placeholder 7"/>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170968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105800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l-GR"/>
              <a:t>Στυλ κύριου τίτλου</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413846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p>
            <a:fld id="{9CED11A1-4128-4E0E-A371-1C56818898FA}" type="datetimeFigureOut">
              <a:rPr lang="el-GR" smtClean="0"/>
              <a:pPr/>
              <a:t>13/12/2020</a:t>
            </a:fld>
            <a:endParaRPr lang="el-GR"/>
          </a:p>
        </p:txBody>
      </p:sp>
      <p:sp>
        <p:nvSpPr>
          <p:cNvPr id="9" name="Footer Placeholder 8"/>
          <p:cNvSpPr>
            <a:spLocks noGrp="1"/>
          </p:cNvSpPr>
          <p:nvPr>
            <p:ph type="ftr" sz="quarter" idx="11"/>
          </p:nvPr>
        </p:nvSpPr>
        <p:spPr>
          <a:xfrm>
            <a:off x="3499101" y="6356350"/>
            <a:ext cx="5911517" cy="365125"/>
          </a:xfrm>
        </p:spPr>
        <p:txBody>
          <a:bodyPr/>
          <a:lstStyle/>
          <a:p>
            <a:endParaRPr lang="el-GR"/>
          </a:p>
        </p:txBody>
      </p:sp>
      <p:sp>
        <p:nvSpPr>
          <p:cNvPr id="10" name="Slide Number Placeholder 9"/>
          <p:cNvSpPr>
            <a:spLocks noGrp="1"/>
          </p:cNvSpPr>
          <p:nvPr>
            <p:ph type="sldNum" sz="quarter" idx="12"/>
          </p:nvPr>
        </p:nvSpPr>
        <p:spPr/>
        <p:txBody>
          <a:bodyPr/>
          <a:lstStyle/>
          <a:p>
            <a:fld id="{990479DE-731D-462C-8C6B-E33B8A90C8E7}" type="slidenum">
              <a:rPr lang="el-GR" smtClean="0"/>
              <a:pPr/>
              <a:t>‹#›</a:t>
            </a:fld>
            <a:endParaRPr lang="el-GR"/>
          </a:p>
        </p:txBody>
      </p:sp>
    </p:spTree>
    <p:extLst>
      <p:ext uri="{BB962C8B-B14F-4D97-AF65-F5344CB8AC3E}">
        <p14:creationId xmlns:p14="http://schemas.microsoft.com/office/powerpoint/2010/main" val="299139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CED11A1-4128-4E0E-A371-1C56818898FA}" type="datetimeFigureOut">
              <a:rPr lang="el-GR" smtClean="0"/>
              <a:pPr/>
              <a:t>13/12/2020</a:t>
            </a:fld>
            <a:endParaRPr lang="el-G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90479DE-731D-462C-8C6B-E33B8A90C8E7}" type="slidenum">
              <a:rPr lang="el-GR" smtClean="0"/>
              <a:pPr/>
              <a:t>‹#›</a:t>
            </a:fld>
            <a:endParaRPr lang="el-GR"/>
          </a:p>
        </p:txBody>
      </p:sp>
    </p:spTree>
    <p:extLst>
      <p:ext uri="{BB962C8B-B14F-4D97-AF65-F5344CB8AC3E}">
        <p14:creationId xmlns:p14="http://schemas.microsoft.com/office/powerpoint/2010/main" val="5561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8.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8.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18.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8.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8.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2.png"/><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hyperlink" Target="https://www.esu-online.org/?publication=overview-on-student-centred-learning-in-higher-education-in-europe" TargetMode="External"/><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hyperlink" Target="https://www.esu-online.org/?publication=student-centred-learning-toolkit-students-staff-higher-education-institutions" TargetMode="External"/><Relationship Id="rId5" Type="http://schemas.openxmlformats.org/officeDocument/2006/relationships/diagramData" Target="../diagrams/data1.xml"/><Relationship Id="rId10" Type="http://schemas.openxmlformats.org/officeDocument/2006/relationships/image" Target="../media/image16.emf"/><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8.jpeg"/><Relationship Id="rId5" Type="http://schemas.openxmlformats.org/officeDocument/2006/relationships/diagramData" Target="../diagrams/data2.xml"/><Relationship Id="rId10" Type="http://schemas.openxmlformats.org/officeDocument/2006/relationships/image" Target="../media/image17.png"/><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2.emf"/><Relationship Id="rId7" Type="http://schemas.openxmlformats.org/officeDocument/2006/relationships/image" Target="../media/image21.png"/><Relationship Id="rId2" Type="http://schemas.openxmlformats.org/officeDocument/2006/relationships/hyperlink" Target="https://www.eoppep.gr/images/European/ETHNIKO_PLAISIO_PROSONTON_NOVEMBER_2016.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1069848" y="1298448"/>
            <a:ext cx="7315200" cy="32552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l-GR" sz="4400" dirty="0"/>
              <a:t>ΤΕΚΜΗΡΙΩΣΗ   ΤΗΣ ΕΦΑΡΜΟΓΗΣ ΦΟΙΤΗΤΟΚΕΝΤΡΙΚΗΣ ΜΑΘΗΣΗΣ   ΣΤΟ   ΔΠΘ</a:t>
            </a:r>
          </a:p>
        </p:txBody>
      </p:sp>
      <p:sp>
        <p:nvSpPr>
          <p:cNvPr id="5" name="Υπότιτλος 2"/>
          <p:cNvSpPr txBox="1">
            <a:spLocks/>
          </p:cNvSpPr>
          <p:nvPr/>
        </p:nvSpPr>
        <p:spPr>
          <a:xfrm>
            <a:off x="1100015" y="4670246"/>
            <a:ext cx="7315200"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l-GR" dirty="0"/>
              <a:t>ΖΩΗ ΓΑΒΡΙΗΛΙΔΟΥ, ΠΡΟΕΔΡΟΣ ΜΟΔΙΠ</a:t>
            </a:r>
          </a:p>
          <a:p>
            <a:r>
              <a:rPr lang="el-GR" sz="1700" cap="all" dirty="0" err="1"/>
              <a:t>Αντιπρυτανησ</a:t>
            </a:r>
            <a:r>
              <a:rPr lang="el-GR" sz="1700" cap="all" dirty="0"/>
              <a:t> </a:t>
            </a:r>
            <a:r>
              <a:rPr lang="el-GR" sz="1700" cap="all" dirty="0" err="1"/>
              <a:t>ακαδημαϊκων</a:t>
            </a:r>
            <a:r>
              <a:rPr lang="el-GR" sz="1700" cap="all" dirty="0"/>
              <a:t> </a:t>
            </a:r>
            <a:r>
              <a:rPr lang="el-GR" sz="1700" cap="all" dirty="0" err="1"/>
              <a:t>υποθεσεων</a:t>
            </a:r>
            <a:r>
              <a:rPr lang="el-GR" sz="1700" cap="all" dirty="0"/>
              <a:t> &amp; </a:t>
            </a:r>
            <a:r>
              <a:rPr lang="el-GR" sz="1700" cap="all" dirty="0" err="1"/>
              <a:t>φοιτητικησ</a:t>
            </a:r>
            <a:r>
              <a:rPr lang="el-GR" sz="1700" cap="all" dirty="0"/>
              <a:t> </a:t>
            </a:r>
            <a:r>
              <a:rPr lang="el-GR" sz="1700" cap="all" dirty="0" err="1"/>
              <a:t>μεριμνασ</a:t>
            </a:r>
            <a:r>
              <a:rPr lang="el-GR" sz="1700" cap="all" dirty="0"/>
              <a:t> </a:t>
            </a:r>
          </a:p>
        </p:txBody>
      </p:sp>
      <p:pic>
        <p:nvPicPr>
          <p:cNvPr id="6"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77019" y="34124"/>
            <a:ext cx="1714981" cy="1657008"/>
          </a:xfrm>
          <a:prstGeom prst="rect">
            <a:avLst/>
          </a:prstGeom>
        </p:spPr>
      </p:pic>
      <p:pic>
        <p:nvPicPr>
          <p:cNvPr id="7"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230053" y="0"/>
            <a:ext cx="1294893" cy="1303248"/>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3002" y="5629002"/>
            <a:ext cx="1228998" cy="1228998"/>
          </a:xfrm>
          <a:prstGeom prst="rect">
            <a:avLst/>
          </a:prstGeom>
        </p:spPr>
      </p:pic>
      <p:pic>
        <p:nvPicPr>
          <p:cNvPr id="10" name="Picture 4" descr="CDAE - Student-Centered Learning (SCL)"/>
          <p:cNvPicPr>
            <a:picLocks noChangeAspect="1" noChangeArrowheads="1"/>
          </p:cNvPicPr>
          <p:nvPr/>
        </p:nvPicPr>
        <p:blipFill>
          <a:blip r:embed="rId5" cstate="print"/>
          <a:srcRect/>
          <a:stretch>
            <a:fillRect/>
          </a:stretch>
        </p:blipFill>
        <p:spPr bwMode="auto">
          <a:xfrm>
            <a:off x="5968426" y="1015324"/>
            <a:ext cx="2857500" cy="2838450"/>
          </a:xfrm>
          <a:prstGeom prst="rect">
            <a:avLst/>
          </a:prstGeom>
          <a:noFill/>
        </p:spPr>
      </p:pic>
      <p:sp>
        <p:nvSpPr>
          <p:cNvPr id="11" name="TextBox 15"/>
          <p:cNvSpPr txBox="1"/>
          <p:nvPr/>
        </p:nvSpPr>
        <p:spPr>
          <a:xfrm>
            <a:off x="1" y="6243501"/>
            <a:ext cx="9075760" cy="369332"/>
          </a:xfrm>
          <a:prstGeom prst="rect">
            <a:avLst/>
          </a:prstGeom>
          <a:noFill/>
        </p:spPr>
        <p:txBody>
          <a:bodyPr wrap="square" rtlCol="0">
            <a:spAutoFit/>
          </a:bodyPr>
          <a:lstStyle/>
          <a:p>
            <a:pPr algn="ctr"/>
            <a:r>
              <a:rPr lang="el-GR" dirty="0">
                <a:solidFill>
                  <a:schemeClr val="accent1">
                    <a:lumMod val="75000"/>
                  </a:schemeClr>
                </a:solidFill>
              </a:rPr>
              <a:t>Κομοτηνή, 14 Δεκεμβρίου 2020</a:t>
            </a:r>
          </a:p>
        </p:txBody>
      </p:sp>
    </p:spTree>
    <p:extLst>
      <p:ext uri="{BB962C8B-B14F-4D97-AF65-F5344CB8AC3E}">
        <p14:creationId xmlns:p14="http://schemas.microsoft.com/office/powerpoint/2010/main" val="1572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Διασφάλιση ποιότητας</a:t>
            </a:r>
          </a:p>
        </p:txBody>
      </p:sp>
      <p:sp>
        <p:nvSpPr>
          <p:cNvPr id="22" name="TextBox 1"/>
          <p:cNvSpPr txBox="1"/>
          <p:nvPr/>
        </p:nvSpPr>
        <p:spPr>
          <a:xfrm>
            <a:off x="3451123" y="663675"/>
            <a:ext cx="4277031" cy="5909310"/>
          </a:xfrm>
          <a:prstGeom prst="rect">
            <a:avLst/>
          </a:prstGeom>
          <a:noFill/>
          <a:effectLst>
            <a:outerShdw blurRad="50800" dist="38100" dir="10800000" algn="r" rotWithShape="0">
              <a:prstClr val="black">
                <a:alpha val="40000"/>
              </a:prstClr>
            </a:outerShdw>
          </a:effectLst>
        </p:spPr>
        <p:txBody>
          <a:bodyPr wrap="square" rtlCol="0">
            <a:spAutoFit/>
          </a:bodyPr>
          <a:lstStyle/>
          <a:p>
            <a:pPr marL="228600" indent="-228600">
              <a:buFont typeface="+mj-lt"/>
              <a:buAutoNum type="arabicPeriod"/>
            </a:pPr>
            <a:r>
              <a:rPr lang="el-GR" i="1" dirty="0">
                <a:solidFill>
                  <a:schemeClr val="accent3">
                    <a:lumMod val="50000"/>
                  </a:schemeClr>
                </a:solidFill>
                <a:latin typeface="Calibri" pitchFamily="34" charset="0"/>
                <a:cs typeface="Calibri" pitchFamily="34" charset="0"/>
              </a:rPr>
              <a:t>Ζητείται η γνώμη τόσο του (διδακτικού) προσωπικού όσο και των φοιτητών/τριών κατά τη διαδικασία της διασφάλισης της ποιότητας του ιδρύματος; </a:t>
            </a:r>
          </a:p>
          <a:p>
            <a:pPr marL="228600" indent="-228600">
              <a:buFont typeface="+mj-lt"/>
              <a:buAutoNum type="arabicPeriod"/>
            </a:pPr>
            <a:endParaRPr lang="el-GR" i="1" dirty="0">
              <a:solidFill>
                <a:schemeClr val="accent3">
                  <a:lumMod val="50000"/>
                </a:schemeClr>
              </a:solidFill>
              <a:latin typeface="Calibri" pitchFamily="34" charset="0"/>
              <a:cs typeface="Calibri" pitchFamily="34" charset="0"/>
            </a:endParaRPr>
          </a:p>
          <a:p>
            <a:pPr marL="228600" indent="-228600">
              <a:buFont typeface="+mj-lt"/>
              <a:buAutoNum type="arabicPeriod"/>
            </a:pPr>
            <a:endParaRPr lang="el-GR" i="1" dirty="0">
              <a:solidFill>
                <a:schemeClr val="accent3">
                  <a:lumMod val="50000"/>
                </a:schemeClr>
              </a:solidFill>
              <a:latin typeface="Calibri" pitchFamily="34" charset="0"/>
              <a:cs typeface="Calibri" pitchFamily="34" charset="0"/>
            </a:endParaRPr>
          </a:p>
          <a:p>
            <a:pPr marL="228600" indent="-228600">
              <a:buFont typeface="+mj-lt"/>
              <a:buAutoNum type="arabicPeriod"/>
            </a:pPr>
            <a:r>
              <a:rPr lang="el-GR" i="1" dirty="0">
                <a:solidFill>
                  <a:schemeClr val="accent3">
                    <a:lumMod val="50000"/>
                  </a:schemeClr>
                </a:solidFill>
                <a:latin typeface="Calibri" pitchFamily="34" charset="0"/>
                <a:cs typeface="Calibri" pitchFamily="34" charset="0"/>
              </a:rPr>
              <a:t>Συμμετέχουν οι εκπρόσωποι διδασκόντων και φοιτητών/τριών ως πλήρη και ισότιμα μέλη στις αρμόδιες επιτροπές που αναθεωρούν τη διασφάλιση της ποιότητας του ιδρύματος; </a:t>
            </a:r>
          </a:p>
          <a:p>
            <a:pPr marL="228600" indent="-228600">
              <a:buFont typeface="+mj-lt"/>
              <a:buAutoNum type="arabicPeriod"/>
            </a:pPr>
            <a:endParaRPr lang="el-GR" i="1" dirty="0">
              <a:solidFill>
                <a:schemeClr val="accent3">
                  <a:lumMod val="50000"/>
                </a:schemeClr>
              </a:solidFill>
              <a:latin typeface="Calibri" pitchFamily="34" charset="0"/>
              <a:cs typeface="Calibri" pitchFamily="34" charset="0"/>
            </a:endParaRPr>
          </a:p>
          <a:p>
            <a:pPr marL="228600" indent="-228600">
              <a:buFont typeface="+mj-lt"/>
              <a:buAutoNum type="arabicPeriod"/>
            </a:pPr>
            <a:endParaRPr lang="el-GR" i="1" dirty="0">
              <a:solidFill>
                <a:schemeClr val="accent3">
                  <a:lumMod val="50000"/>
                </a:schemeClr>
              </a:solidFill>
              <a:latin typeface="Calibri" pitchFamily="34" charset="0"/>
              <a:cs typeface="Calibri" pitchFamily="34" charset="0"/>
            </a:endParaRPr>
          </a:p>
          <a:p>
            <a:pPr marL="228600" indent="-228600">
              <a:buFont typeface="+mj-lt"/>
              <a:buAutoNum type="arabicPeriod"/>
            </a:pPr>
            <a:r>
              <a:rPr lang="el-GR" i="1" dirty="0">
                <a:solidFill>
                  <a:schemeClr val="accent3">
                    <a:lumMod val="50000"/>
                  </a:schemeClr>
                </a:solidFill>
                <a:latin typeface="Calibri" pitchFamily="34" charset="0"/>
                <a:cs typeface="Calibri" pitchFamily="34" charset="0"/>
              </a:rPr>
              <a:t>Οι αναμορφώσεις του εγχειριδίου ποιότητας και οι κατευθυντήριες γραμμές για τη διασφάλιση της ποιότητας του  Ιδρύματος λαμβάνουν υπόψη τα συνολικά στοιχεία που αφορούν στη διδασκαλία και τη μάθηση; </a:t>
            </a:r>
          </a:p>
        </p:txBody>
      </p:sp>
      <p:pic>
        <p:nvPicPr>
          <p:cNvPr id="23"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189728" y="5064414"/>
            <a:ext cx="568964" cy="790693"/>
          </a:xfrm>
          <a:prstGeom prst="rect">
            <a:avLst/>
          </a:prstGeom>
          <a:noFill/>
        </p:spPr>
      </p:pic>
      <p:pic>
        <p:nvPicPr>
          <p:cNvPr id="24"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607599" y="1043025"/>
            <a:ext cx="568964" cy="790693"/>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553522" y="2670265"/>
            <a:ext cx="568964" cy="790693"/>
          </a:xfrm>
          <a:prstGeom prst="rect">
            <a:avLst/>
          </a:prstGeom>
          <a:noFill/>
        </p:spPr>
      </p:pic>
      <p:sp>
        <p:nvSpPr>
          <p:cNvPr id="17" name="16 - TextBox"/>
          <p:cNvSpPr txBox="1"/>
          <p:nvPr/>
        </p:nvSpPr>
        <p:spPr>
          <a:xfrm>
            <a:off x="8406583" y="1086460"/>
            <a:ext cx="2772696" cy="646331"/>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3">
                    <a:lumMod val="50000"/>
                  </a:schemeClr>
                </a:solidFill>
                <a:latin typeface="Calibri" pitchFamily="34" charset="0"/>
                <a:cs typeface="Calibri" pitchFamily="34" charset="0"/>
              </a:rPr>
              <a:t>Έκθεση Πιστοποίησης ΕΣΔΠ, σελ. 5</a:t>
            </a:r>
          </a:p>
        </p:txBody>
      </p:sp>
      <p:pic>
        <p:nvPicPr>
          <p:cNvPr id="30722" name="Picture 2" descr="How to use DiGiCOR Configurator?..."/>
          <p:cNvPicPr>
            <a:picLocks noChangeAspect="1" noChangeArrowheads="1"/>
          </p:cNvPicPr>
          <p:nvPr/>
        </p:nvPicPr>
        <p:blipFill>
          <a:blip r:embed="rId6" cstate="print"/>
          <a:srcRect/>
          <a:stretch>
            <a:fillRect/>
          </a:stretch>
        </p:blipFill>
        <p:spPr bwMode="auto">
          <a:xfrm>
            <a:off x="1527178" y="1135628"/>
            <a:ext cx="699830" cy="699830"/>
          </a:xfrm>
          <a:prstGeom prst="rect">
            <a:avLst/>
          </a:prstGeom>
          <a:noFill/>
          <a:effectLst>
            <a:softEdge rad="63500"/>
          </a:effectLst>
        </p:spPr>
      </p:pic>
      <p:sp>
        <p:nvSpPr>
          <p:cNvPr id="20" name="19 - Κατακόρυφος πάπυρος"/>
          <p:cNvSpPr/>
          <p:nvPr/>
        </p:nvSpPr>
        <p:spPr>
          <a:xfrm>
            <a:off x="8613057" y="73740"/>
            <a:ext cx="1356853" cy="619432"/>
          </a:xfrm>
          <a:prstGeom prst="verticalScroll">
            <a:avLst/>
          </a:prstGeom>
          <a:solidFill>
            <a:schemeClr val="accent3">
              <a:lumMod val="60000"/>
              <a:lumOff val="40000"/>
            </a:schemeClr>
          </a:solidFill>
          <a:ln>
            <a:solidFill>
              <a:schemeClr val="accent3">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i="1" dirty="0">
                <a:solidFill>
                  <a:schemeClr val="accent3">
                    <a:lumMod val="50000"/>
                  </a:schemeClr>
                </a:solidFill>
                <a:latin typeface="Calibri" pitchFamily="34" charset="0"/>
                <a:cs typeface="Calibri" pitchFamily="34" charset="0"/>
              </a:rPr>
              <a:t>Υλικό ΜΟΔΙΠ</a:t>
            </a:r>
          </a:p>
        </p:txBody>
      </p:sp>
      <p:sp>
        <p:nvSpPr>
          <p:cNvPr id="25" name="24 - TextBox"/>
          <p:cNvSpPr txBox="1"/>
          <p:nvPr/>
        </p:nvSpPr>
        <p:spPr>
          <a:xfrm>
            <a:off x="8441007" y="2831685"/>
            <a:ext cx="2772696" cy="646331"/>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3">
                    <a:lumMod val="50000"/>
                  </a:schemeClr>
                </a:solidFill>
                <a:latin typeface="Calibri" pitchFamily="34" charset="0"/>
                <a:cs typeface="Calibri" pitchFamily="34" charset="0"/>
              </a:rPr>
              <a:t>ν4009/11 άρθρο 12 παρ. 2 (συγκρότηση ΜΟΔΙΠ)</a:t>
            </a:r>
          </a:p>
        </p:txBody>
      </p:sp>
      <p:sp>
        <p:nvSpPr>
          <p:cNvPr id="18" name="17 - TextBox"/>
          <p:cNvSpPr txBox="1"/>
          <p:nvPr/>
        </p:nvSpPr>
        <p:spPr>
          <a:xfrm>
            <a:off x="7964134" y="5063606"/>
            <a:ext cx="3598606" cy="923330"/>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3">
                    <a:lumMod val="50000"/>
                  </a:schemeClr>
                </a:solidFill>
                <a:latin typeface="Calibri" pitchFamily="34" charset="0"/>
                <a:cs typeface="Calibri" pitchFamily="34" charset="0"/>
              </a:rPr>
              <a:t>Εγχειρίδιο Ποιότητας ΕΣΔΠ</a:t>
            </a:r>
          </a:p>
          <a:p>
            <a:pPr algn="ctr"/>
            <a:r>
              <a:rPr lang="el-GR" i="1" dirty="0">
                <a:solidFill>
                  <a:schemeClr val="accent3">
                    <a:lumMod val="50000"/>
                  </a:schemeClr>
                </a:solidFill>
                <a:latin typeface="Calibri" pitchFamily="34" charset="0"/>
                <a:cs typeface="Calibri" pitchFamily="34" charset="0"/>
              </a:rPr>
              <a:t>Διεργασία 1 Πολιτική Ποιότητας</a:t>
            </a:r>
          </a:p>
          <a:p>
            <a:pPr algn="ctr"/>
            <a:r>
              <a:rPr lang="el-GR" i="1" dirty="0">
                <a:solidFill>
                  <a:schemeClr val="accent3">
                    <a:lumMod val="50000"/>
                  </a:schemeClr>
                </a:solidFill>
                <a:latin typeface="Calibri" pitchFamily="34" charset="0"/>
                <a:cs typeface="Calibri" pitchFamily="34" charset="0"/>
              </a:rPr>
              <a:t>Διεργασία 4 Εσωτερική Αξιολόγηση</a:t>
            </a:r>
          </a:p>
        </p:txBody>
      </p:sp>
      <p:pic>
        <p:nvPicPr>
          <p:cNvPr id="27"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Διασφάλιση ποιότητας</a:t>
            </a:r>
          </a:p>
        </p:txBody>
      </p:sp>
      <p:sp>
        <p:nvSpPr>
          <p:cNvPr id="22" name="TextBox 1"/>
          <p:cNvSpPr txBox="1"/>
          <p:nvPr/>
        </p:nvSpPr>
        <p:spPr>
          <a:xfrm>
            <a:off x="3554361" y="855406"/>
            <a:ext cx="3908323" cy="4524315"/>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startAt="4"/>
            </a:pPr>
            <a:r>
              <a:rPr lang="el-GR" i="1" dirty="0">
                <a:solidFill>
                  <a:schemeClr val="accent3">
                    <a:lumMod val="50000"/>
                  </a:schemeClr>
                </a:solidFill>
                <a:latin typeface="Calibri" pitchFamily="34" charset="0"/>
                <a:cs typeface="Calibri" pitchFamily="34" charset="0"/>
              </a:rPr>
              <a:t>Οι αναμορφώσεις των ΠΣ λαμβάνουν υπόψη την εφαρμογή των μαθησιακών αποτελεσμάτων; </a:t>
            </a:r>
          </a:p>
          <a:p>
            <a:pPr marL="342900" indent="-342900">
              <a:buFont typeface="+mj-lt"/>
              <a:buAutoNum type="arabicPeriod" startAt="4"/>
            </a:pPr>
            <a:endParaRPr lang="el-GR" i="1" dirty="0">
              <a:solidFill>
                <a:schemeClr val="accent3">
                  <a:lumMod val="50000"/>
                </a:schemeClr>
              </a:solidFill>
              <a:latin typeface="Calibri" pitchFamily="34" charset="0"/>
              <a:cs typeface="Calibri" pitchFamily="34" charset="0"/>
            </a:endParaRPr>
          </a:p>
          <a:p>
            <a:pPr marL="342900" indent="-342900">
              <a:buFont typeface="+mj-lt"/>
              <a:buAutoNum type="arabicPeriod" startAt="4"/>
            </a:pPr>
            <a:endParaRPr lang="el-GR" i="1" dirty="0">
              <a:solidFill>
                <a:schemeClr val="accent3">
                  <a:lumMod val="50000"/>
                </a:schemeClr>
              </a:solidFill>
              <a:latin typeface="Calibri" pitchFamily="34" charset="0"/>
              <a:cs typeface="Calibri" pitchFamily="34" charset="0"/>
            </a:endParaRPr>
          </a:p>
          <a:p>
            <a:pPr marL="342900" indent="-342900">
              <a:buFont typeface="+mj-lt"/>
              <a:buAutoNum type="arabicPeriod" startAt="4"/>
            </a:pPr>
            <a:r>
              <a:rPr lang="el-GR" i="1" dirty="0">
                <a:solidFill>
                  <a:schemeClr val="accent3">
                    <a:lumMod val="50000"/>
                  </a:schemeClr>
                </a:solidFill>
                <a:latin typeface="Calibri" pitchFamily="34" charset="0"/>
                <a:cs typeface="Calibri" pitchFamily="34" charset="0"/>
              </a:rPr>
              <a:t>Οι αναμορφώσεις των ΠΣ λαμβάνουν υπόψη τις μεθόδους αξιολόγησης που χρησιμοποιήθηκαν κατά την εκπαιδευτική διαδικασία; </a:t>
            </a:r>
          </a:p>
          <a:p>
            <a:pPr marL="342900" indent="-342900">
              <a:buFont typeface="+mj-lt"/>
              <a:buAutoNum type="arabicPeriod" startAt="4"/>
            </a:pPr>
            <a:endParaRPr lang="el-GR" i="1" dirty="0">
              <a:solidFill>
                <a:schemeClr val="accent3">
                  <a:lumMod val="50000"/>
                </a:schemeClr>
              </a:solidFill>
              <a:latin typeface="Calibri" pitchFamily="34" charset="0"/>
              <a:cs typeface="Calibri" pitchFamily="34" charset="0"/>
            </a:endParaRPr>
          </a:p>
          <a:p>
            <a:pPr marL="342900" indent="-342900">
              <a:buFont typeface="+mj-lt"/>
              <a:buAutoNum type="arabicPeriod" startAt="4"/>
            </a:pPr>
            <a:endParaRPr lang="el-GR" i="1" dirty="0">
              <a:solidFill>
                <a:schemeClr val="accent3">
                  <a:lumMod val="50000"/>
                </a:schemeClr>
              </a:solidFill>
              <a:latin typeface="Calibri" pitchFamily="34" charset="0"/>
              <a:cs typeface="Calibri" pitchFamily="34" charset="0"/>
            </a:endParaRPr>
          </a:p>
          <a:p>
            <a:pPr marL="342900" indent="-342900">
              <a:buFont typeface="+mj-lt"/>
              <a:buAutoNum type="arabicPeriod" startAt="4"/>
            </a:pPr>
            <a:r>
              <a:rPr lang="el-GR" i="1" dirty="0">
                <a:solidFill>
                  <a:schemeClr val="accent3">
                    <a:lumMod val="50000"/>
                  </a:schemeClr>
                </a:solidFill>
                <a:latin typeface="Calibri" pitchFamily="34" charset="0"/>
                <a:cs typeface="Calibri" pitchFamily="34" charset="0"/>
              </a:rPr>
              <a:t>Οι εξωτερικές αξιολογήσεις διασφάλισης ποιότητας λαμβάνουν υπόψη τη διαδικασία διδασκαλίας και μάθησης;</a:t>
            </a:r>
            <a:endParaRPr lang="el-GR" sz="1100" i="1" dirty="0">
              <a:solidFill>
                <a:schemeClr val="accent3">
                  <a:lumMod val="50000"/>
                </a:schemeClr>
              </a:solidFill>
              <a:latin typeface="Calibri" pitchFamily="34" charset="0"/>
              <a:cs typeface="Calibri" pitchFamily="34" charset="0"/>
            </a:endParaRPr>
          </a:p>
        </p:txBody>
      </p:sp>
      <p:pic>
        <p:nvPicPr>
          <p:cNvPr id="23"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366709" y="4179516"/>
            <a:ext cx="568964" cy="790693"/>
          </a:xfrm>
          <a:prstGeom prst="rect">
            <a:avLst/>
          </a:prstGeom>
          <a:noFill/>
        </p:spPr>
      </p:pic>
      <p:pic>
        <p:nvPicPr>
          <p:cNvPr id="24"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415873" y="910289"/>
            <a:ext cx="568964" cy="790693"/>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317547" y="2537530"/>
            <a:ext cx="568964" cy="790693"/>
          </a:xfrm>
          <a:prstGeom prst="rect">
            <a:avLst/>
          </a:prstGeom>
          <a:noFill/>
        </p:spPr>
      </p:pic>
      <p:pic>
        <p:nvPicPr>
          <p:cNvPr id="30722" name="Picture 2" descr="How to use DiGiCOR Configurator?..."/>
          <p:cNvPicPr>
            <a:picLocks noChangeAspect="1" noChangeArrowheads="1"/>
          </p:cNvPicPr>
          <p:nvPr/>
        </p:nvPicPr>
        <p:blipFill>
          <a:blip r:embed="rId6" cstate="print"/>
          <a:srcRect/>
          <a:stretch>
            <a:fillRect/>
          </a:stretch>
        </p:blipFill>
        <p:spPr bwMode="auto">
          <a:xfrm>
            <a:off x="1527178" y="1135628"/>
            <a:ext cx="699830" cy="699830"/>
          </a:xfrm>
          <a:prstGeom prst="rect">
            <a:avLst/>
          </a:prstGeom>
          <a:noFill/>
          <a:effectLst>
            <a:softEdge rad="63500"/>
          </a:effectLst>
        </p:spPr>
      </p:pic>
      <p:sp>
        <p:nvSpPr>
          <p:cNvPr id="18" name="17 - TextBox"/>
          <p:cNvSpPr txBox="1"/>
          <p:nvPr/>
        </p:nvSpPr>
        <p:spPr>
          <a:xfrm>
            <a:off x="8465581" y="1174952"/>
            <a:ext cx="2772696" cy="36933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3">
                    <a:lumMod val="50000"/>
                  </a:schemeClr>
                </a:solidFill>
                <a:latin typeface="Calibri" pitchFamily="34" charset="0"/>
                <a:cs typeface="Calibri" pitchFamily="34" charset="0"/>
              </a:rPr>
              <a:t>Οδηγός Αναμόρφωσης ΠΠΣ</a:t>
            </a:r>
          </a:p>
        </p:txBody>
      </p:sp>
      <p:sp>
        <p:nvSpPr>
          <p:cNvPr id="20" name="19 - TextBox"/>
          <p:cNvSpPr txBox="1"/>
          <p:nvPr/>
        </p:nvSpPr>
        <p:spPr>
          <a:xfrm>
            <a:off x="8470503" y="2713700"/>
            <a:ext cx="2772696" cy="36933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3">
                    <a:lumMod val="50000"/>
                  </a:schemeClr>
                </a:solidFill>
                <a:latin typeface="Calibri" pitchFamily="34" charset="0"/>
                <a:cs typeface="Calibri" pitchFamily="34" charset="0"/>
              </a:rPr>
              <a:t>Περίγραμμα Μαθήματος</a:t>
            </a:r>
          </a:p>
        </p:txBody>
      </p:sp>
      <p:sp>
        <p:nvSpPr>
          <p:cNvPr id="25" name="24 - TextBox"/>
          <p:cNvSpPr txBox="1"/>
          <p:nvPr/>
        </p:nvSpPr>
        <p:spPr>
          <a:xfrm>
            <a:off x="8499993" y="4218028"/>
            <a:ext cx="2772696" cy="1200329"/>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3">
                    <a:lumMod val="50000"/>
                  </a:schemeClr>
                </a:solidFill>
                <a:latin typeface="Calibri" pitchFamily="34" charset="0"/>
                <a:cs typeface="Calibri" pitchFamily="34" charset="0"/>
              </a:rPr>
              <a:t>Απαίτηση 3 της πρότασης πιστοποίησης ΠΠΣ «</a:t>
            </a:r>
            <a:r>
              <a:rPr lang="el-GR" i="1" dirty="0" err="1">
                <a:solidFill>
                  <a:schemeClr val="accent3">
                    <a:lumMod val="50000"/>
                  </a:schemeClr>
                </a:solidFill>
                <a:latin typeface="Calibri" pitchFamily="34" charset="0"/>
                <a:cs typeface="Calibri" pitchFamily="34" charset="0"/>
              </a:rPr>
              <a:t>Φοιτητοκεντρική</a:t>
            </a:r>
            <a:r>
              <a:rPr lang="el-GR" i="1" dirty="0">
                <a:solidFill>
                  <a:schemeClr val="accent3">
                    <a:lumMod val="50000"/>
                  </a:schemeClr>
                </a:solidFill>
                <a:latin typeface="Calibri" pitchFamily="34" charset="0"/>
                <a:cs typeface="Calibri" pitchFamily="34" charset="0"/>
              </a:rPr>
              <a:t> μάθηση, διδασκαλία &amp; αξιολόγηση»</a:t>
            </a:r>
          </a:p>
        </p:txBody>
      </p:sp>
      <p:pic>
        <p:nvPicPr>
          <p:cNvPr id="17"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ngka 4 png 5 » PNG Image"/>
          <p:cNvPicPr>
            <a:picLocks noChangeAspect="1" noChangeArrowheads="1"/>
          </p:cNvPicPr>
          <p:nvPr/>
        </p:nvPicPr>
        <p:blipFill>
          <a:blip r:embed="rId2" cstate="print"/>
          <a:srcRect/>
          <a:stretch>
            <a:fillRect/>
          </a:stretch>
        </p:blipFill>
        <p:spPr bwMode="auto">
          <a:xfrm>
            <a:off x="1548581" y="1194620"/>
            <a:ext cx="617687" cy="687641"/>
          </a:xfrm>
          <a:prstGeom prst="rect">
            <a:avLst/>
          </a:prstGeom>
          <a:noFill/>
        </p:spPr>
      </p:pic>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Κινητικότητα και αναγνώριση πρότερης μάθησης</a:t>
            </a:r>
          </a:p>
        </p:txBody>
      </p:sp>
      <p:sp>
        <p:nvSpPr>
          <p:cNvPr id="22" name="TextBox 1"/>
          <p:cNvSpPr txBox="1"/>
          <p:nvPr/>
        </p:nvSpPr>
        <p:spPr>
          <a:xfrm>
            <a:off x="3421626" y="737419"/>
            <a:ext cx="4630993" cy="5632311"/>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a:pPr>
            <a:r>
              <a:rPr lang="el-GR" i="1" dirty="0">
                <a:solidFill>
                  <a:schemeClr val="accent5">
                    <a:lumMod val="50000"/>
                  </a:schemeClr>
                </a:solidFill>
              </a:rPr>
              <a:t>Αναγνωρίζονται από το Τμήμα σας οι περίοδοι σπουδών που έχουν πραγματοποιηθεί σε άλλα πανεπιστημιακά ιδρύματα στο πλαίσιο ποικίλων σχημάτων κινητικότητας; </a:t>
            </a:r>
          </a:p>
          <a:p>
            <a:pPr marL="342900" indent="-342900">
              <a:buFont typeface="+mj-lt"/>
              <a:buAutoNum type="arabicPeriod"/>
            </a:pPr>
            <a:endParaRPr lang="el-GR" i="1" dirty="0">
              <a:solidFill>
                <a:schemeClr val="accent5">
                  <a:lumMod val="50000"/>
                </a:schemeClr>
              </a:solidFill>
            </a:endParaRPr>
          </a:p>
          <a:p>
            <a:pPr marL="342900" indent="-342900">
              <a:buFont typeface="+mj-lt"/>
              <a:buAutoNum type="arabicPeriod"/>
            </a:pPr>
            <a:endParaRPr lang="el-GR" i="1" dirty="0">
              <a:solidFill>
                <a:schemeClr val="accent5">
                  <a:lumMod val="50000"/>
                </a:schemeClr>
              </a:solidFill>
            </a:endParaRPr>
          </a:p>
          <a:p>
            <a:pPr marL="342900" indent="-342900">
              <a:buFont typeface="+mj-lt"/>
              <a:buAutoNum type="arabicPeriod"/>
            </a:pPr>
            <a:r>
              <a:rPr lang="el-GR" i="1" dirty="0">
                <a:solidFill>
                  <a:schemeClr val="accent5">
                    <a:lumMod val="50000"/>
                  </a:schemeClr>
                </a:solidFill>
              </a:rPr>
              <a:t>Επωφελούνται οι εισερχόμενοι στο Τμήμα σας φοιτητές στο πλαίσιο της κινητικότητας από μορφές στήριξης, προκειμένου να αντεπεξέλθουν στο νέο γλωσσικό και πολιτισμικό περιβάλλον; </a:t>
            </a:r>
          </a:p>
          <a:p>
            <a:pPr marL="342900" indent="-342900">
              <a:buFont typeface="+mj-lt"/>
              <a:buAutoNum type="arabicPeriod"/>
            </a:pPr>
            <a:endParaRPr lang="el-GR" i="1" dirty="0">
              <a:solidFill>
                <a:schemeClr val="accent5">
                  <a:lumMod val="50000"/>
                </a:schemeClr>
              </a:solidFill>
            </a:endParaRPr>
          </a:p>
          <a:p>
            <a:pPr marL="342900" indent="-342900">
              <a:buFont typeface="+mj-lt"/>
              <a:buAutoNum type="arabicPeriod"/>
            </a:pPr>
            <a:endParaRPr lang="el-GR" i="1" dirty="0">
              <a:solidFill>
                <a:schemeClr val="accent5">
                  <a:lumMod val="50000"/>
                </a:schemeClr>
              </a:solidFill>
            </a:endParaRPr>
          </a:p>
          <a:p>
            <a:pPr marL="342900" indent="-342900">
              <a:buFont typeface="+mj-lt"/>
              <a:buAutoNum type="arabicPeriod"/>
            </a:pPr>
            <a:r>
              <a:rPr lang="el-GR" i="1" dirty="0">
                <a:solidFill>
                  <a:schemeClr val="accent5">
                    <a:lumMod val="50000"/>
                  </a:schemeClr>
                </a:solidFill>
              </a:rPr>
              <a:t>Συζητιούνται και διαχέονται στο Τμήμα σας παραδείγματα καλών πρακτικών διδασκαλίας και μάθησης με τα οποία έρχεται σε επαφή το προσωπικό του πανεπιστημίου στο πλαίσιο της κινητικότητας; </a:t>
            </a:r>
          </a:p>
        </p:txBody>
      </p:sp>
      <p:pic>
        <p:nvPicPr>
          <p:cNvPr id="23"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7661677" y="5049670"/>
            <a:ext cx="568964" cy="790693"/>
          </a:xfrm>
          <a:prstGeom prst="rect">
            <a:avLst/>
          </a:prstGeom>
          <a:noFill/>
        </p:spPr>
      </p:pic>
      <p:pic>
        <p:nvPicPr>
          <p:cNvPr id="24"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7843573" y="1165123"/>
            <a:ext cx="568964" cy="790693"/>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7804245" y="3289698"/>
            <a:ext cx="568964" cy="790693"/>
          </a:xfrm>
          <a:prstGeom prst="rect">
            <a:avLst/>
          </a:prstGeom>
          <a:noFill/>
        </p:spPr>
      </p:pic>
      <p:pic>
        <p:nvPicPr>
          <p:cNvPr id="16"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
        <p:nvSpPr>
          <p:cNvPr id="3" name="Φυσαλίδα ομιλίας: Έλλειψη 2">
            <a:extLst>
              <a:ext uri="{FF2B5EF4-FFF2-40B4-BE49-F238E27FC236}">
                <a16:creationId xmlns:a16="http://schemas.microsoft.com/office/drawing/2014/main" id="{D7308645-B0C6-4B08-B133-690BE4A887C7}"/>
              </a:ext>
            </a:extLst>
          </p:cNvPr>
          <p:cNvSpPr/>
          <p:nvPr/>
        </p:nvSpPr>
        <p:spPr>
          <a:xfrm>
            <a:off x="9001388" y="2356993"/>
            <a:ext cx="2340528" cy="1484852"/>
          </a:xfrm>
          <a:prstGeom prst="wedgeEllipseCallout">
            <a:avLst>
              <a:gd name="adj1" fmla="val -45101"/>
              <a:gd name="adj2" fmla="val 93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Βλ. Μαθήματα ελληνικής για φοιτητές </a:t>
            </a:r>
            <a:r>
              <a:rPr lang="fr-FR" b="1" dirty="0"/>
              <a:t>E</a:t>
            </a:r>
            <a:r>
              <a:rPr lang="en-US" b="1" dirty="0" err="1"/>
              <a:t>rasmus</a:t>
            </a:r>
            <a:endParaRPr lang="el-GR" b="1" dirty="0"/>
          </a:p>
        </p:txBody>
      </p:sp>
    </p:spTree>
    <p:extLst>
      <p:ext uri="{BB962C8B-B14F-4D97-AF65-F5344CB8AC3E}">
        <p14:creationId xmlns:p14="http://schemas.microsoft.com/office/powerpoint/2010/main" val="379492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ngka 4 png 5 » PNG Image"/>
          <p:cNvPicPr>
            <a:picLocks noChangeAspect="1" noChangeArrowheads="1"/>
          </p:cNvPicPr>
          <p:nvPr/>
        </p:nvPicPr>
        <p:blipFill>
          <a:blip r:embed="rId2" cstate="print"/>
          <a:srcRect/>
          <a:stretch>
            <a:fillRect/>
          </a:stretch>
        </p:blipFill>
        <p:spPr bwMode="auto">
          <a:xfrm>
            <a:off x="1548581" y="1194620"/>
            <a:ext cx="617687" cy="687641"/>
          </a:xfrm>
          <a:prstGeom prst="rect">
            <a:avLst/>
          </a:prstGeom>
          <a:noFill/>
        </p:spPr>
      </p:pic>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Κινητικότητα και αναγνώριση πρότερης μάθησης</a:t>
            </a:r>
          </a:p>
        </p:txBody>
      </p:sp>
      <p:sp>
        <p:nvSpPr>
          <p:cNvPr id="22" name="TextBox 1"/>
          <p:cNvSpPr txBox="1"/>
          <p:nvPr/>
        </p:nvSpPr>
        <p:spPr>
          <a:xfrm>
            <a:off x="3436374" y="1002890"/>
            <a:ext cx="4262284" cy="4524315"/>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startAt="4"/>
            </a:pPr>
            <a:r>
              <a:rPr lang="el-GR" i="1" dirty="0">
                <a:solidFill>
                  <a:schemeClr val="accent5">
                    <a:lumMod val="50000"/>
                  </a:schemeClr>
                </a:solidFill>
              </a:rPr>
              <a:t>Αναγνωρίζεται από το Τμήμα σας η προηγούμενη μάθηση (σε περιβάλλοντα μη τυπικής μάθησης), με στόχο την πρόσβαση σε εκπαιδευτικά προγράμματα; </a:t>
            </a:r>
          </a:p>
          <a:p>
            <a:pPr marL="342900" indent="-342900">
              <a:buFont typeface="+mj-lt"/>
              <a:buAutoNum type="arabicPeriod" startAt="4"/>
            </a:pPr>
            <a:endParaRPr lang="el-GR" i="1" dirty="0">
              <a:solidFill>
                <a:schemeClr val="accent5">
                  <a:lumMod val="50000"/>
                </a:schemeClr>
              </a:solidFill>
            </a:endParaRPr>
          </a:p>
          <a:p>
            <a:pPr marL="342900" indent="-342900">
              <a:buFont typeface="+mj-lt"/>
              <a:buAutoNum type="arabicPeriod" startAt="4"/>
            </a:pPr>
            <a:endParaRPr lang="el-GR" i="1" dirty="0">
              <a:solidFill>
                <a:schemeClr val="accent5">
                  <a:lumMod val="50000"/>
                </a:schemeClr>
              </a:solidFill>
            </a:endParaRPr>
          </a:p>
          <a:p>
            <a:pPr marL="342900" indent="-342900">
              <a:buFont typeface="+mj-lt"/>
              <a:buAutoNum type="arabicPeriod" startAt="4"/>
            </a:pPr>
            <a:r>
              <a:rPr lang="el-GR" i="1" dirty="0">
                <a:solidFill>
                  <a:schemeClr val="accent5">
                    <a:lumMod val="50000"/>
                  </a:schemeClr>
                </a:solidFill>
              </a:rPr>
              <a:t>Θεωρείτε ότι η διαδικασία της αναγνώρισης της προηγούμενης μάθησης είναι εύκολη; </a:t>
            </a:r>
          </a:p>
          <a:p>
            <a:pPr marL="342900" indent="-342900">
              <a:buFont typeface="+mj-lt"/>
              <a:buAutoNum type="arabicPeriod" startAt="4"/>
            </a:pPr>
            <a:endParaRPr lang="el-GR" i="1" dirty="0">
              <a:solidFill>
                <a:schemeClr val="accent5">
                  <a:lumMod val="50000"/>
                </a:schemeClr>
              </a:solidFill>
            </a:endParaRPr>
          </a:p>
          <a:p>
            <a:pPr marL="342900" indent="-342900">
              <a:buFont typeface="+mj-lt"/>
              <a:buAutoNum type="arabicPeriod" startAt="4"/>
            </a:pPr>
            <a:endParaRPr lang="el-GR" i="1" dirty="0">
              <a:solidFill>
                <a:schemeClr val="accent5">
                  <a:lumMod val="50000"/>
                </a:schemeClr>
              </a:solidFill>
            </a:endParaRPr>
          </a:p>
          <a:p>
            <a:pPr marL="342900" indent="-342900">
              <a:buFont typeface="+mj-lt"/>
              <a:buAutoNum type="arabicPeriod" startAt="4"/>
            </a:pPr>
            <a:r>
              <a:rPr lang="el-GR" i="1" dirty="0">
                <a:solidFill>
                  <a:schemeClr val="accent5">
                    <a:lumMod val="50000"/>
                  </a:schemeClr>
                </a:solidFill>
              </a:rPr>
              <a:t>Μπορεί η αναγνώριση της προηγούμενης μάθησης να πραγματοποιηθεί χωρίς σημαντικά κόστη ή γραφειοκρατία;</a:t>
            </a:r>
            <a:endParaRPr lang="el-GR" sz="1100" i="1" dirty="0">
              <a:solidFill>
                <a:schemeClr val="accent5">
                  <a:lumMod val="50000"/>
                </a:schemeClr>
              </a:solidFill>
              <a:latin typeface="Calibri" pitchFamily="34" charset="0"/>
              <a:cs typeface="Calibri" pitchFamily="34" charset="0"/>
            </a:endParaRPr>
          </a:p>
        </p:txBody>
      </p:sp>
      <p:pic>
        <p:nvPicPr>
          <p:cNvPr id="23"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7307716" y="4651463"/>
            <a:ext cx="568964" cy="790693"/>
          </a:xfrm>
          <a:prstGeom prst="rect">
            <a:avLst/>
          </a:prstGeom>
          <a:noFill/>
        </p:spPr>
      </p:pic>
      <p:pic>
        <p:nvPicPr>
          <p:cNvPr id="24"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7681341" y="1165123"/>
            <a:ext cx="568964" cy="790693"/>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7229058" y="2950485"/>
            <a:ext cx="568964" cy="790693"/>
          </a:xfrm>
          <a:prstGeom prst="rect">
            <a:avLst/>
          </a:prstGeom>
          <a:noFill/>
        </p:spPr>
      </p:pic>
      <p:pic>
        <p:nvPicPr>
          <p:cNvPr id="16"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277296" y="1795697"/>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Είδη μάθησης-εκπαίδευσης</a:t>
            </a:r>
          </a:p>
        </p:txBody>
      </p:sp>
      <p:sp>
        <p:nvSpPr>
          <p:cNvPr id="22" name="TextBox 1"/>
          <p:cNvSpPr txBox="1"/>
          <p:nvPr/>
        </p:nvSpPr>
        <p:spPr>
          <a:xfrm>
            <a:off x="3436373" y="1002890"/>
            <a:ext cx="7825987" cy="4801314"/>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AutoNum type="arabicPeriod"/>
            </a:pPr>
            <a:r>
              <a:rPr lang="el-GR" i="1" dirty="0">
                <a:solidFill>
                  <a:srgbClr val="0070C0"/>
                </a:solidFill>
              </a:rPr>
              <a:t>Τυπικό εκπαιδευτικό σύστημα</a:t>
            </a:r>
            <a:r>
              <a:rPr lang="el-GR" i="1" dirty="0">
                <a:solidFill>
                  <a:schemeClr val="accent5">
                    <a:lumMod val="50000"/>
                  </a:schemeClr>
                </a:solidFill>
              </a:rPr>
              <a:t>: Το σύστημα της πρωτοβάθμιας, της δευτεροβάθμιας και της τριτοβάθμιας εκπαίδευσης.</a:t>
            </a:r>
          </a:p>
          <a:p>
            <a:pPr marL="342900" indent="-342900">
              <a:buAutoNum type="arabicPeriod"/>
            </a:pPr>
            <a:endParaRPr lang="el-GR" i="1" dirty="0">
              <a:solidFill>
                <a:schemeClr val="accent5">
                  <a:lumMod val="50000"/>
                </a:schemeClr>
              </a:solidFill>
            </a:endParaRPr>
          </a:p>
          <a:p>
            <a:pPr marL="342900" indent="-342900">
              <a:buAutoNum type="arabicPeriod"/>
            </a:pPr>
            <a:r>
              <a:rPr lang="el-GR" i="1" dirty="0">
                <a:solidFill>
                  <a:srgbClr val="0070C0"/>
                </a:solidFill>
              </a:rPr>
              <a:t>Μη τυπική εκπαίδευση</a:t>
            </a:r>
            <a:r>
              <a:rPr lang="el-GR" i="1" dirty="0">
                <a:solidFill>
                  <a:schemeClr val="accent5">
                    <a:lumMod val="50000"/>
                  </a:schemeClr>
                </a:solidFill>
              </a:rPr>
              <a:t>: Η εκπαίδευση που παρέχεται σε οργανωμένο εκπαιδευτικό πλαίσιο εκτός του τυπικού εκπαιδευτικού συστήματος και μπορεί να οδηγήσει στην απόκτηση πιστοποιητικών αναγνωρισμένων σε εθνικό επίπεδο. Περιλαμβάνει την αρχική επαγγελματική κατάρτιση, τη συνεχιζόμενη επαγγελματική κατάρτιση και τη γενική εκπαίδευση ενηλίκων.</a:t>
            </a:r>
          </a:p>
          <a:p>
            <a:pPr marL="342900" indent="-342900">
              <a:buAutoNum type="arabicPeriod"/>
            </a:pPr>
            <a:endParaRPr lang="el-GR" i="1" dirty="0">
              <a:solidFill>
                <a:schemeClr val="accent5">
                  <a:lumMod val="50000"/>
                </a:schemeClr>
              </a:solidFill>
            </a:endParaRPr>
          </a:p>
          <a:p>
            <a:pPr marL="342900" indent="-342900">
              <a:buAutoNum type="arabicPeriod"/>
            </a:pPr>
            <a:r>
              <a:rPr lang="el-GR" i="1" dirty="0">
                <a:solidFill>
                  <a:srgbClr val="0070C0"/>
                </a:solidFill>
              </a:rPr>
              <a:t>Άτυπη μάθηση</a:t>
            </a:r>
            <a:r>
              <a:rPr lang="el-GR" i="1" dirty="0">
                <a:solidFill>
                  <a:schemeClr val="accent5">
                    <a:lumMod val="50000"/>
                  </a:schemeClr>
                </a:solidFill>
              </a:rPr>
              <a:t>: Οι μαθησιακές δραστηριότητες που λαμβάνουν χώρα εκτός οργανωμένου εκπαιδευτικού πλαισίου, σε όλη τη διάρκεια της ζωής του ανθρώπου, στο πλαίσιο του ελεύθερου χρόνου ή επαγγελματικών, κοινωνικών και πολιτιστικών δραστηριοτήτων. Περιλαμβάνει τις κάθε είδους δραστηριότητες </a:t>
            </a:r>
            <a:r>
              <a:rPr lang="el-GR" i="1" dirty="0" err="1">
                <a:solidFill>
                  <a:schemeClr val="accent5">
                    <a:lumMod val="50000"/>
                  </a:schemeClr>
                </a:solidFill>
              </a:rPr>
              <a:t>αυτομόρφωσης</a:t>
            </a:r>
            <a:r>
              <a:rPr lang="el-GR" i="1" dirty="0">
                <a:solidFill>
                  <a:schemeClr val="accent5">
                    <a:lumMod val="50000"/>
                  </a:schemeClr>
                </a:solidFill>
              </a:rPr>
              <a:t>, όπως η </a:t>
            </a:r>
            <a:r>
              <a:rPr lang="el-GR" i="1" dirty="0" err="1">
                <a:solidFill>
                  <a:schemeClr val="accent5">
                    <a:lumMod val="50000"/>
                  </a:schemeClr>
                </a:solidFill>
              </a:rPr>
              <a:t>αυτομόρφωση</a:t>
            </a:r>
            <a:r>
              <a:rPr lang="el-GR" i="1" dirty="0">
                <a:solidFill>
                  <a:schemeClr val="accent5">
                    <a:lumMod val="50000"/>
                  </a:schemeClr>
                </a:solidFill>
              </a:rPr>
              <a:t> με έντυπο υλικό ή μέσω διαδικτύου ή με χρήση ηλεκτρονικού υπολογιστή ή ποικίλων εκπαιδευτικών υποδομών, καθώς και τις γνώσεις, δεξιότητες και ικανότητες που αποκτά το άτομο από την επαγγελματική εμπειρία του.</a:t>
            </a:r>
          </a:p>
        </p:txBody>
      </p:sp>
      <p:pic>
        <p:nvPicPr>
          <p:cNvPr id="13316" name="Picture 4" descr="Learn Learning Education Knowledge Wisdom Studying Concept Stock Photo,  Picture And Royalty Free Image. Image 54881516."/>
          <p:cNvPicPr>
            <a:picLocks noChangeAspect="1" noChangeArrowheads="1"/>
          </p:cNvPicPr>
          <p:nvPr/>
        </p:nvPicPr>
        <p:blipFill>
          <a:blip r:embed="rId5" cstate="print"/>
          <a:srcRect/>
          <a:stretch>
            <a:fillRect/>
          </a:stretch>
        </p:blipFill>
        <p:spPr bwMode="auto">
          <a:xfrm>
            <a:off x="0" y="3349022"/>
            <a:ext cx="3436883" cy="2741576"/>
          </a:xfrm>
          <a:prstGeom prst="rect">
            <a:avLst/>
          </a:prstGeom>
          <a:noFill/>
        </p:spPr>
      </p:pic>
    </p:spTree>
    <p:extLst>
      <p:ext uri="{BB962C8B-B14F-4D97-AF65-F5344CB8AC3E}">
        <p14:creationId xmlns:p14="http://schemas.microsoft.com/office/powerpoint/2010/main" val="232254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Κοινωνική διάσταση</a:t>
            </a:r>
          </a:p>
        </p:txBody>
      </p:sp>
      <p:sp>
        <p:nvSpPr>
          <p:cNvPr id="22" name="TextBox 1"/>
          <p:cNvSpPr txBox="1"/>
          <p:nvPr/>
        </p:nvSpPr>
        <p:spPr>
          <a:xfrm>
            <a:off x="3436374" y="1444338"/>
            <a:ext cx="4306529" cy="2862322"/>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a:pPr>
            <a:r>
              <a:rPr lang="el-GR" i="1" dirty="0">
                <a:solidFill>
                  <a:schemeClr val="accent6">
                    <a:lumMod val="50000"/>
                  </a:schemeClr>
                </a:solidFill>
              </a:rPr>
              <a:t>Υπάρχουν στο Ίδρυμα θεσμοθετημένα μέτρα για την ενίσχυση των φοιτητών/τριών που προέρχονται από ασθενέστερα οικονομικά στρώματα; </a:t>
            </a:r>
          </a:p>
          <a:p>
            <a:pPr marL="342900" indent="-342900">
              <a:buFont typeface="+mj-lt"/>
              <a:buAutoNum type="arabicPeriod"/>
            </a:pPr>
            <a:endParaRPr lang="el-GR" i="1" dirty="0">
              <a:solidFill>
                <a:schemeClr val="accent6">
                  <a:lumMod val="50000"/>
                </a:schemeClr>
              </a:solidFill>
            </a:endParaRPr>
          </a:p>
          <a:p>
            <a:pPr marL="342900" indent="-342900">
              <a:buFont typeface="+mj-lt"/>
              <a:buAutoNum type="arabicPeriod"/>
            </a:pPr>
            <a:endParaRPr lang="el-GR" i="1" dirty="0">
              <a:solidFill>
                <a:schemeClr val="accent6">
                  <a:lumMod val="50000"/>
                </a:schemeClr>
              </a:solidFill>
            </a:endParaRPr>
          </a:p>
          <a:p>
            <a:pPr marL="342900" indent="-342900">
              <a:buFont typeface="+mj-lt"/>
              <a:buAutoNum type="arabicPeriod"/>
            </a:pPr>
            <a:r>
              <a:rPr lang="el-GR" i="1" dirty="0">
                <a:solidFill>
                  <a:schemeClr val="accent6">
                    <a:lumMod val="50000"/>
                  </a:schemeClr>
                </a:solidFill>
              </a:rPr>
              <a:t>Υπάρχουν ευέλικτες μαθησιακές διαδικασίες που να επιτρέπουν τον συνδυασμό εργασίας-οικογενειακής ζωής και σπουδών;</a:t>
            </a:r>
            <a:endParaRPr lang="el-GR" sz="1100" i="1" dirty="0">
              <a:solidFill>
                <a:schemeClr val="accent6">
                  <a:lumMod val="50000"/>
                </a:schemeClr>
              </a:solidFill>
              <a:latin typeface="Calibri" pitchFamily="34" charset="0"/>
              <a:cs typeface="Calibri" pitchFamily="34" charset="0"/>
            </a:endParaRPr>
          </a:p>
        </p:txBody>
      </p:sp>
      <p:pic>
        <p:nvPicPr>
          <p:cNvPr id="24"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445367" y="3229910"/>
            <a:ext cx="568964" cy="790693"/>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686258" y="1667390"/>
            <a:ext cx="568964" cy="790693"/>
          </a:xfrm>
          <a:prstGeom prst="rect">
            <a:avLst/>
          </a:prstGeom>
          <a:noFill/>
        </p:spPr>
      </p:pic>
      <p:sp>
        <p:nvSpPr>
          <p:cNvPr id="18" name="17 - Κατακόρυφος πάπυρος"/>
          <p:cNvSpPr/>
          <p:nvPr/>
        </p:nvSpPr>
        <p:spPr>
          <a:xfrm>
            <a:off x="9093666" y="1384183"/>
            <a:ext cx="2168695" cy="4655890"/>
          </a:xfrm>
          <a:prstGeom prst="verticalScroll">
            <a:avLst/>
          </a:prstGeom>
          <a:solidFill>
            <a:schemeClr val="accent6">
              <a:lumMod val="60000"/>
              <a:lumOff val="40000"/>
            </a:schemeClr>
          </a:solidFill>
          <a:ln>
            <a:solidFill>
              <a:schemeClr val="accent6">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sz="1600" b="1" i="1" dirty="0">
                <a:solidFill>
                  <a:schemeClr val="accent6">
                    <a:lumMod val="50000"/>
                  </a:schemeClr>
                </a:solidFill>
                <a:latin typeface="Calibri" pitchFamily="34" charset="0"/>
                <a:cs typeface="Calibri" pitchFamily="34" charset="0"/>
              </a:rPr>
              <a:t>Φοιτητικές Εστίες</a:t>
            </a:r>
          </a:p>
          <a:p>
            <a:pPr marL="285750" indent="-285750">
              <a:buFont typeface="Arial" panose="020B0604020202020204" pitchFamily="34" charset="0"/>
              <a:buChar char="•"/>
            </a:pPr>
            <a:r>
              <a:rPr lang="el-GR" sz="1600" b="1" i="1" dirty="0">
                <a:solidFill>
                  <a:schemeClr val="accent6">
                    <a:lumMod val="50000"/>
                  </a:schemeClr>
                </a:solidFill>
                <a:latin typeface="Calibri" pitchFamily="34" charset="0"/>
                <a:cs typeface="Calibri" pitchFamily="34" charset="0"/>
              </a:rPr>
              <a:t>Σίτιση</a:t>
            </a:r>
          </a:p>
          <a:p>
            <a:pPr marL="285750" indent="-285750">
              <a:buFont typeface="Arial" panose="020B0604020202020204" pitchFamily="34" charset="0"/>
              <a:buChar char="•"/>
            </a:pPr>
            <a:r>
              <a:rPr lang="el-GR" sz="1600" b="1" i="1" dirty="0">
                <a:solidFill>
                  <a:schemeClr val="accent6">
                    <a:lumMod val="50000"/>
                  </a:schemeClr>
                </a:solidFill>
                <a:latin typeface="Calibri" pitchFamily="34" charset="0"/>
                <a:cs typeface="Calibri" pitchFamily="34" charset="0"/>
              </a:rPr>
              <a:t>Δωρεάν Μεταφορές</a:t>
            </a:r>
          </a:p>
          <a:p>
            <a:pPr marL="285750" indent="-285750">
              <a:buFont typeface="Arial" panose="020B0604020202020204" pitchFamily="34" charset="0"/>
              <a:buChar char="•"/>
            </a:pPr>
            <a:r>
              <a:rPr lang="el-GR" sz="1600" b="1" i="1" dirty="0">
                <a:solidFill>
                  <a:schemeClr val="accent6">
                    <a:lumMod val="50000"/>
                  </a:schemeClr>
                </a:solidFill>
                <a:latin typeface="Calibri" pitchFamily="34" charset="0"/>
                <a:cs typeface="Calibri" pitchFamily="34" charset="0"/>
              </a:rPr>
              <a:t>Στεγαστικό Επίδομα</a:t>
            </a:r>
          </a:p>
          <a:p>
            <a:pPr marL="285750" indent="-285750">
              <a:buFont typeface="Arial" panose="020B0604020202020204" pitchFamily="34" charset="0"/>
              <a:buChar char="•"/>
            </a:pPr>
            <a:r>
              <a:rPr lang="el-GR" sz="1600" b="1" i="1" dirty="0">
                <a:solidFill>
                  <a:schemeClr val="accent6">
                    <a:lumMod val="50000"/>
                  </a:schemeClr>
                </a:solidFill>
                <a:latin typeface="Calibri" pitchFamily="34" charset="0"/>
                <a:cs typeface="Calibri" pitchFamily="34" charset="0"/>
              </a:rPr>
              <a:t>Υποτροφίες από τη ΔΟΣΥΠ</a:t>
            </a:r>
          </a:p>
          <a:p>
            <a:pPr marL="285750" indent="-285750">
              <a:buFont typeface="Arial" panose="020B0604020202020204" pitchFamily="34" charset="0"/>
              <a:buChar char="•"/>
            </a:pPr>
            <a:r>
              <a:rPr lang="el-GR" sz="1600" b="1" i="1" dirty="0">
                <a:solidFill>
                  <a:schemeClr val="accent6">
                    <a:lumMod val="50000"/>
                  </a:schemeClr>
                </a:solidFill>
                <a:latin typeface="Calibri" pitchFamily="34" charset="0"/>
                <a:cs typeface="Calibri" pitchFamily="34" charset="0"/>
              </a:rPr>
              <a:t>Αναστολή φοίτησης</a:t>
            </a:r>
          </a:p>
        </p:txBody>
      </p:sp>
      <p:pic>
        <p:nvPicPr>
          <p:cNvPr id="33800" name="Picture 8" descr="100+ &quot;5&quot; Ah Ah Ah Ah Ah! ideas | numbers, give me five, cool number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41925" y="1213056"/>
            <a:ext cx="670333" cy="670333"/>
          </a:xfrm>
          <a:prstGeom prst="rect">
            <a:avLst/>
          </a:prstGeom>
          <a:noFill/>
        </p:spPr>
      </p:pic>
      <p:pic>
        <p:nvPicPr>
          <p:cNvPr id="16"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Μέθοδοι διδασκαλίας και μάθησης </a:t>
            </a:r>
          </a:p>
        </p:txBody>
      </p:sp>
      <p:sp>
        <p:nvSpPr>
          <p:cNvPr id="22" name="TextBox 1"/>
          <p:cNvSpPr txBox="1"/>
          <p:nvPr/>
        </p:nvSpPr>
        <p:spPr>
          <a:xfrm>
            <a:off x="3480618" y="235974"/>
            <a:ext cx="4306529" cy="6463308"/>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a:pPr>
            <a:r>
              <a:rPr lang="el-GR" i="1" dirty="0">
                <a:solidFill>
                  <a:schemeClr val="accent2">
                    <a:lumMod val="50000"/>
                  </a:schemeClr>
                </a:solidFill>
                <a:latin typeface="Calibri" pitchFamily="34" charset="0"/>
                <a:cs typeface="Calibri" pitchFamily="34" charset="0"/>
              </a:rPr>
              <a:t>Το Τμήμα εφαρμόζει την </a:t>
            </a:r>
            <a:r>
              <a:rPr lang="el-GR" i="1" dirty="0" err="1">
                <a:solidFill>
                  <a:schemeClr val="accent2">
                    <a:lumMod val="50000"/>
                  </a:schemeClr>
                </a:solidFill>
                <a:latin typeface="Calibri" pitchFamily="34" charset="0"/>
                <a:cs typeface="Calibri" pitchFamily="34" charset="0"/>
              </a:rPr>
              <a:t>ετερο</a:t>
            </a:r>
            <a:r>
              <a:rPr lang="el-GR" i="1" dirty="0">
                <a:solidFill>
                  <a:schemeClr val="accent2">
                    <a:lumMod val="50000"/>
                  </a:schemeClr>
                </a:solidFill>
                <a:latin typeface="Calibri" pitchFamily="34" charset="0"/>
                <a:cs typeface="Calibri" pitchFamily="34" charset="0"/>
              </a:rPr>
              <a:t>-αξιολόγηση (</a:t>
            </a:r>
            <a:r>
              <a:rPr lang="el-GR" i="1" dirty="0" err="1">
                <a:solidFill>
                  <a:schemeClr val="accent2">
                    <a:lumMod val="50000"/>
                  </a:schemeClr>
                </a:solidFill>
                <a:latin typeface="Calibri" pitchFamily="34" charset="0"/>
                <a:cs typeface="Calibri" pitchFamily="34" charset="0"/>
              </a:rPr>
              <a:t>peer</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assessment</a:t>
            </a:r>
            <a:r>
              <a:rPr lang="el-GR" i="1" dirty="0">
                <a:solidFill>
                  <a:schemeClr val="accent2">
                    <a:lumMod val="50000"/>
                  </a:schemeClr>
                </a:solidFill>
                <a:latin typeface="Calibri" pitchFamily="34" charset="0"/>
                <a:cs typeface="Calibri" pitchFamily="34" charset="0"/>
              </a:rPr>
              <a:t>) και την αλληλοδιδακτική μάθηση (</a:t>
            </a:r>
            <a:r>
              <a:rPr lang="el-GR" i="1" dirty="0" err="1">
                <a:solidFill>
                  <a:schemeClr val="accent2">
                    <a:lumMod val="50000"/>
                  </a:schemeClr>
                </a:solidFill>
                <a:latin typeface="Calibri" pitchFamily="34" charset="0"/>
                <a:cs typeface="Calibri" pitchFamily="34" charset="0"/>
              </a:rPr>
              <a:t>peer</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learning</a:t>
            </a:r>
            <a:r>
              <a:rPr lang="el-GR" i="1" dirty="0">
                <a:solidFill>
                  <a:schemeClr val="accent2">
                    <a:lumMod val="50000"/>
                  </a:schemeClr>
                </a:solidFill>
                <a:latin typeface="Calibri" pitchFamily="34" charset="0"/>
                <a:cs typeface="Calibri" pitchFamily="34" charset="0"/>
              </a:rPr>
              <a:t>);</a:t>
            </a:r>
          </a:p>
          <a:p>
            <a:pPr marL="342900" indent="-342900"/>
            <a:r>
              <a:rPr lang="el-GR" i="1" dirty="0">
                <a:solidFill>
                  <a:schemeClr val="accent2">
                    <a:lumMod val="50000"/>
                  </a:schemeClr>
                </a:solidFill>
                <a:latin typeface="Calibri" pitchFamily="34" charset="0"/>
                <a:cs typeface="Calibri" pitchFamily="34" charset="0"/>
              </a:rPr>
              <a:t> </a:t>
            </a:r>
          </a:p>
          <a:p>
            <a:pPr marL="342900" indent="-342900">
              <a:buFont typeface="+mj-lt"/>
              <a:buAutoNum type="arabicPeriod" startAt="2"/>
            </a:pPr>
            <a:r>
              <a:rPr lang="el-GR" i="1" dirty="0">
                <a:solidFill>
                  <a:schemeClr val="accent2">
                    <a:lumMod val="50000"/>
                  </a:schemeClr>
                </a:solidFill>
                <a:latin typeface="Calibri" pitchFamily="34" charset="0"/>
                <a:cs typeface="Calibri" pitchFamily="34" charset="0"/>
              </a:rPr>
              <a:t>Το Τμήμα σας παρέχει προγράμματα που χρησιμοποιούν τη μάθηση μέσω δραστηριοτήτων (</a:t>
            </a:r>
            <a:r>
              <a:rPr lang="el-GR" i="1" dirty="0" err="1">
                <a:solidFill>
                  <a:schemeClr val="accent2">
                    <a:lumMod val="50000"/>
                  </a:schemeClr>
                </a:solidFill>
                <a:latin typeface="Calibri" pitchFamily="34" charset="0"/>
                <a:cs typeface="Calibri" pitchFamily="34" charset="0"/>
              </a:rPr>
              <a:t>activity</a:t>
            </a:r>
            <a:r>
              <a:rPr lang="el-GR" i="1" dirty="0">
                <a:solidFill>
                  <a:schemeClr val="accent2">
                    <a:lumMod val="50000"/>
                  </a:schemeClr>
                </a:solidFill>
                <a:latin typeface="Calibri" pitchFamily="34" charset="0"/>
                <a:cs typeface="Calibri" pitchFamily="34" charset="0"/>
              </a:rPr>
              <a:t>-</a:t>
            </a:r>
            <a:r>
              <a:rPr lang="el-GR" i="1" dirty="0" err="1">
                <a:solidFill>
                  <a:schemeClr val="accent2">
                    <a:lumMod val="50000"/>
                  </a:schemeClr>
                </a:solidFill>
                <a:latin typeface="Calibri" pitchFamily="34" charset="0"/>
                <a:cs typeface="Calibri" pitchFamily="34" charset="0"/>
              </a:rPr>
              <a:t>based</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learning</a:t>
            </a:r>
            <a:r>
              <a:rPr lang="el-GR" i="1" dirty="0">
                <a:solidFill>
                  <a:schemeClr val="accent2">
                    <a:lumMod val="50000"/>
                  </a:schemeClr>
                </a:solidFill>
                <a:latin typeface="Calibri" pitchFamily="34" charset="0"/>
                <a:cs typeface="Calibri" pitchFamily="34" charset="0"/>
              </a:rPr>
              <a:t>); </a:t>
            </a:r>
          </a:p>
          <a:p>
            <a:pPr marL="342900" indent="-342900">
              <a:buFont typeface="+mj-lt"/>
              <a:buAutoNum type="arabicPeriod" startAt="2"/>
            </a:pPr>
            <a:endParaRPr lang="el-GR" i="1" dirty="0">
              <a:solidFill>
                <a:schemeClr val="accent2">
                  <a:lumMod val="50000"/>
                </a:schemeClr>
              </a:solidFill>
              <a:latin typeface="Calibri" pitchFamily="34" charset="0"/>
              <a:cs typeface="Calibri" pitchFamily="34" charset="0"/>
            </a:endParaRPr>
          </a:p>
          <a:p>
            <a:pPr marL="342900" indent="-342900">
              <a:buFont typeface="+mj-lt"/>
              <a:buAutoNum type="arabicPeriod" startAt="2"/>
            </a:pPr>
            <a:r>
              <a:rPr lang="el-GR" i="1" dirty="0">
                <a:solidFill>
                  <a:schemeClr val="accent2">
                    <a:lumMod val="50000"/>
                  </a:schemeClr>
                </a:solidFill>
                <a:latin typeface="Calibri" pitchFamily="34" charset="0"/>
                <a:cs typeface="Calibri" pitchFamily="34" charset="0"/>
              </a:rPr>
              <a:t>Αξιοποιείται η ομαδική εργασία ως μέρος της μαθησιακής διαδικασίας στο Τμήμα σας; </a:t>
            </a:r>
          </a:p>
          <a:p>
            <a:pPr marL="342900" indent="-342900">
              <a:buFont typeface="+mj-lt"/>
              <a:buAutoNum type="arabicPeriod" startAt="2"/>
            </a:pPr>
            <a:endParaRPr lang="el-GR" i="1" dirty="0">
              <a:solidFill>
                <a:schemeClr val="accent2">
                  <a:lumMod val="50000"/>
                </a:schemeClr>
              </a:solidFill>
              <a:latin typeface="Calibri" pitchFamily="34" charset="0"/>
              <a:cs typeface="Calibri" pitchFamily="34" charset="0"/>
            </a:endParaRPr>
          </a:p>
          <a:p>
            <a:pPr marL="342900" indent="-342900">
              <a:buFont typeface="+mj-lt"/>
              <a:buAutoNum type="arabicPeriod" startAt="2"/>
            </a:pPr>
            <a:r>
              <a:rPr lang="el-GR" i="1" dirty="0">
                <a:solidFill>
                  <a:schemeClr val="accent2">
                    <a:lumMod val="50000"/>
                  </a:schemeClr>
                </a:solidFill>
                <a:latin typeface="Calibri" pitchFamily="34" charset="0"/>
                <a:cs typeface="Calibri" pitchFamily="34" charset="0"/>
              </a:rPr>
              <a:t>Υπάρχουν δραστηριότητες εκτός Τμήματος που αναγνωρίζονται ως βασικό συστατικό της μαθησιακής διαδικασίας; </a:t>
            </a:r>
          </a:p>
          <a:p>
            <a:pPr marL="342900" indent="-342900">
              <a:buFont typeface="+mj-lt"/>
              <a:buAutoNum type="arabicPeriod" startAt="2"/>
            </a:pPr>
            <a:endParaRPr lang="el-GR" i="1" dirty="0">
              <a:solidFill>
                <a:schemeClr val="accent2">
                  <a:lumMod val="50000"/>
                </a:schemeClr>
              </a:solidFill>
              <a:latin typeface="Calibri" pitchFamily="34" charset="0"/>
              <a:cs typeface="Calibri" pitchFamily="34" charset="0"/>
            </a:endParaRPr>
          </a:p>
          <a:p>
            <a:pPr marL="342900" indent="-342900">
              <a:buFont typeface="+mj-lt"/>
              <a:buAutoNum type="arabicPeriod" startAt="2"/>
            </a:pPr>
            <a:r>
              <a:rPr lang="el-GR" i="1" dirty="0">
                <a:solidFill>
                  <a:schemeClr val="accent2">
                    <a:lumMod val="50000"/>
                  </a:schemeClr>
                </a:solidFill>
                <a:latin typeface="Calibri" pitchFamily="34" charset="0"/>
                <a:cs typeface="Calibri" pitchFamily="34" charset="0"/>
              </a:rPr>
              <a:t>Η ανάπτυξη </a:t>
            </a:r>
            <a:r>
              <a:rPr lang="el-GR" i="1" dirty="0">
                <a:solidFill>
                  <a:srgbClr val="FF0000"/>
                </a:solidFill>
                <a:latin typeface="Calibri" pitchFamily="34" charset="0"/>
                <a:cs typeface="Calibri" pitchFamily="34" charset="0"/>
              </a:rPr>
              <a:t>εγκάρσιων δεξιοτήτων </a:t>
            </a:r>
            <a:r>
              <a:rPr lang="el-GR" i="1" dirty="0">
                <a:solidFill>
                  <a:schemeClr val="accent2">
                    <a:lumMod val="50000"/>
                  </a:schemeClr>
                </a:solidFill>
                <a:latin typeface="Calibri" pitchFamily="34" charset="0"/>
                <a:cs typeface="Calibri" pitchFamily="34" charset="0"/>
              </a:rPr>
              <a:t>των φοιτητών/τριών είναι ένας από τους στόχους της μαθησιακής διαδικασίας στο Τμήμα σας; </a:t>
            </a:r>
            <a:endParaRPr lang="el-GR" sz="1100" i="1" dirty="0">
              <a:solidFill>
                <a:schemeClr val="accent2">
                  <a:lumMod val="50000"/>
                </a:schemeClr>
              </a:solidFill>
              <a:latin typeface="Calibri" pitchFamily="34" charset="0"/>
              <a:cs typeface="Calibri" pitchFamily="34" charset="0"/>
            </a:endParaRPr>
          </a:p>
        </p:txBody>
      </p:sp>
      <p:pic>
        <p:nvPicPr>
          <p:cNvPr id="24"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445367" y="1578076"/>
            <a:ext cx="568964" cy="790693"/>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715755" y="369518"/>
            <a:ext cx="568964" cy="790693"/>
          </a:xfrm>
          <a:prstGeom prst="rect">
            <a:avLst/>
          </a:prstGeom>
          <a:noFill/>
        </p:spPr>
      </p:pic>
      <p:pic>
        <p:nvPicPr>
          <p:cNvPr id="35842" name="Picture 2" descr="Number 6 PNG"/>
          <p:cNvPicPr>
            <a:picLocks noChangeAspect="1" noChangeArrowheads="1"/>
          </p:cNvPicPr>
          <p:nvPr/>
        </p:nvPicPr>
        <p:blipFill>
          <a:blip r:embed="rId6" cstate="print"/>
          <a:srcRect/>
          <a:stretch>
            <a:fillRect/>
          </a:stretch>
        </p:blipFill>
        <p:spPr bwMode="auto">
          <a:xfrm>
            <a:off x="1497680" y="1194516"/>
            <a:ext cx="722774" cy="722774"/>
          </a:xfrm>
          <a:prstGeom prst="rect">
            <a:avLst/>
          </a:prstGeom>
          <a:noFill/>
        </p:spPr>
      </p:pic>
      <p:pic>
        <p:nvPicPr>
          <p:cNvPr id="1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804243" y="2718618"/>
            <a:ext cx="568964" cy="790693"/>
          </a:xfrm>
          <a:prstGeom prst="rect">
            <a:avLst/>
          </a:prstGeom>
          <a:noFill/>
        </p:spPr>
      </p:pic>
      <p:pic>
        <p:nvPicPr>
          <p:cNvPr id="17"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204476" y="3785419"/>
            <a:ext cx="568964" cy="790693"/>
          </a:xfrm>
          <a:prstGeom prst="rect">
            <a:avLst/>
          </a:prstGeom>
          <a:noFill/>
        </p:spPr>
      </p:pic>
      <p:pic>
        <p:nvPicPr>
          <p:cNvPr id="20"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637096" y="5294669"/>
            <a:ext cx="568964" cy="790693"/>
          </a:xfrm>
          <a:prstGeom prst="rect">
            <a:avLst/>
          </a:prstGeom>
          <a:noFill/>
        </p:spPr>
      </p:pic>
      <p:sp>
        <p:nvSpPr>
          <p:cNvPr id="23" name="22 - TextBox"/>
          <p:cNvSpPr txBox="1"/>
          <p:nvPr/>
        </p:nvSpPr>
        <p:spPr>
          <a:xfrm>
            <a:off x="8627807" y="1607573"/>
            <a:ext cx="2875934" cy="1200329"/>
          </a:xfrm>
          <a:prstGeom prst="rect">
            <a:avLst/>
          </a:prstGeom>
          <a:solidFill>
            <a:schemeClr val="accent2">
              <a:lumMod val="20000"/>
              <a:lumOff val="80000"/>
            </a:schemeClr>
          </a:solidFill>
          <a:ln>
            <a:solidFill>
              <a:schemeClr val="bg2">
                <a:lumMod val="50000"/>
              </a:schemeClr>
            </a:solidFill>
          </a:ln>
          <a:scene3d>
            <a:camera prst="orthographicFront"/>
            <a:lightRig rig="threePt" dir="t"/>
          </a:scene3d>
          <a:sp3d>
            <a:bevelT w="139700" prst="cross"/>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2">
                    <a:lumMod val="50000"/>
                  </a:schemeClr>
                </a:solidFill>
                <a:latin typeface="Calibri" pitchFamily="34" charset="0"/>
                <a:cs typeface="Calibri" pitchFamily="34" charset="0"/>
              </a:rPr>
              <a:t>Είναι αναρτημένα τα  περιγράμματα μαθήματος στην ιστοσελίδα του Τμήματος;</a:t>
            </a:r>
          </a:p>
        </p:txBody>
      </p:sp>
      <p:sp>
        <p:nvSpPr>
          <p:cNvPr id="25" name="24 - TextBox"/>
          <p:cNvSpPr txBox="1"/>
          <p:nvPr/>
        </p:nvSpPr>
        <p:spPr>
          <a:xfrm>
            <a:off x="8898194" y="3574025"/>
            <a:ext cx="2192592" cy="1200329"/>
          </a:xfrm>
          <a:prstGeom prst="rect">
            <a:avLst/>
          </a:prstGeom>
          <a:solidFill>
            <a:schemeClr val="accent2">
              <a:lumMod val="20000"/>
              <a:lumOff val="80000"/>
            </a:schemeClr>
          </a:solidFill>
          <a:ln>
            <a:solidFill>
              <a:schemeClr val="bg2">
                <a:lumMod val="50000"/>
              </a:schemeClr>
            </a:solidFill>
          </a:ln>
          <a:scene3d>
            <a:camera prst="orthographicFront"/>
            <a:lightRig rig="threePt" dir="t"/>
          </a:scene3d>
          <a:sp3d>
            <a:bevelT w="139700" prst="cross"/>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2">
                    <a:lumMod val="50000"/>
                  </a:schemeClr>
                </a:solidFill>
                <a:latin typeface="Calibri" pitchFamily="34" charset="0"/>
                <a:cs typeface="Calibri" pitchFamily="34" charset="0"/>
              </a:rPr>
              <a:t>Υπάρχει σχετική αναφορά στον Οδηγό Σπουδών του Τμήματος;</a:t>
            </a:r>
          </a:p>
        </p:txBody>
      </p:sp>
      <p:pic>
        <p:nvPicPr>
          <p:cNvPr id="18"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Μέθοδοι διδασκαλίας και μάθησης </a:t>
            </a:r>
          </a:p>
        </p:txBody>
      </p:sp>
      <p:pic>
        <p:nvPicPr>
          <p:cNvPr id="35842" name="Picture 2" descr="Number 6 PNG"/>
          <p:cNvPicPr>
            <a:picLocks noChangeAspect="1" noChangeArrowheads="1"/>
          </p:cNvPicPr>
          <p:nvPr/>
        </p:nvPicPr>
        <p:blipFill>
          <a:blip r:embed="rId5" cstate="print"/>
          <a:srcRect/>
          <a:stretch>
            <a:fillRect/>
          </a:stretch>
        </p:blipFill>
        <p:spPr bwMode="auto">
          <a:xfrm>
            <a:off x="1497680" y="1194516"/>
            <a:ext cx="722774" cy="722774"/>
          </a:xfrm>
          <a:prstGeom prst="rect">
            <a:avLst/>
          </a:prstGeom>
          <a:noFill/>
        </p:spPr>
      </p:pic>
      <p:pic>
        <p:nvPicPr>
          <p:cNvPr id="18" name="Εικόνα 2">
            <a:extLst>
              <a:ext uri="{FF2B5EF4-FFF2-40B4-BE49-F238E27FC236}">
                <a16:creationId xmlns:a16="http://schemas.microsoft.com/office/drawing/2014/main" id="{3FA9E386-AFDC-4695-A558-34489F658BEF}"/>
              </a:ext>
            </a:extLst>
          </p:cNvPr>
          <p:cNvPicPr>
            <a:picLocks noChangeAspect="1"/>
          </p:cNvPicPr>
          <p:nvPr/>
        </p:nvPicPr>
        <p:blipFill>
          <a:blip r:embed="rId6" cstate="print"/>
          <a:stretch>
            <a:fillRect/>
          </a:stretch>
        </p:blipFill>
        <p:spPr>
          <a:xfrm>
            <a:off x="3440548" y="1087821"/>
            <a:ext cx="8767218" cy="4935660"/>
          </a:xfrm>
          <a:prstGeom prst="rect">
            <a:avLst/>
          </a:prstGeom>
        </p:spPr>
      </p:pic>
      <p:pic>
        <p:nvPicPr>
          <p:cNvPr id="28" name="Picture 2" descr="Seminar - Peer Learning - From Innovation to Strengthening Life Skills -  Slovak Republic - Abroadship.org"/>
          <p:cNvPicPr>
            <a:picLocks noChangeAspect="1" noChangeArrowheads="1"/>
          </p:cNvPicPr>
          <p:nvPr/>
        </p:nvPicPr>
        <p:blipFill>
          <a:blip r:embed="rId7" cstate="print"/>
          <a:srcRect/>
          <a:stretch>
            <a:fillRect/>
          </a:stretch>
        </p:blipFill>
        <p:spPr bwMode="auto">
          <a:xfrm>
            <a:off x="0" y="2895657"/>
            <a:ext cx="3436883" cy="3186125"/>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Μέθοδοι διδασκαλίας και μάθησης </a:t>
            </a:r>
          </a:p>
        </p:txBody>
      </p:sp>
      <p:pic>
        <p:nvPicPr>
          <p:cNvPr id="35842" name="Picture 2" descr="Number 6 PNG"/>
          <p:cNvPicPr>
            <a:picLocks noChangeAspect="1" noChangeArrowheads="1"/>
          </p:cNvPicPr>
          <p:nvPr/>
        </p:nvPicPr>
        <p:blipFill>
          <a:blip r:embed="rId5" cstate="print"/>
          <a:srcRect/>
          <a:stretch>
            <a:fillRect/>
          </a:stretch>
        </p:blipFill>
        <p:spPr bwMode="auto">
          <a:xfrm>
            <a:off x="1497680" y="1194516"/>
            <a:ext cx="722774" cy="722774"/>
          </a:xfrm>
          <a:prstGeom prst="rect">
            <a:avLst/>
          </a:prstGeom>
          <a:noFill/>
        </p:spPr>
      </p:pic>
      <p:pic>
        <p:nvPicPr>
          <p:cNvPr id="12" name="Εικόνα 2">
            <a:extLst>
              <a:ext uri="{FF2B5EF4-FFF2-40B4-BE49-F238E27FC236}">
                <a16:creationId xmlns:a16="http://schemas.microsoft.com/office/drawing/2014/main" id="{DC27AB23-D22A-4EFC-BA38-626E2060B9D3}"/>
              </a:ext>
            </a:extLst>
          </p:cNvPr>
          <p:cNvPicPr>
            <a:picLocks noChangeAspect="1"/>
          </p:cNvPicPr>
          <p:nvPr/>
        </p:nvPicPr>
        <p:blipFill>
          <a:blip r:embed="rId6" cstate="print"/>
          <a:stretch>
            <a:fillRect/>
          </a:stretch>
        </p:blipFill>
        <p:spPr>
          <a:xfrm>
            <a:off x="3436886" y="1087827"/>
            <a:ext cx="8755113" cy="4931608"/>
          </a:xfrm>
          <a:prstGeom prst="rect">
            <a:avLst/>
          </a:prstGeom>
        </p:spPr>
      </p:pic>
      <p:pic>
        <p:nvPicPr>
          <p:cNvPr id="1026" name="Picture 2" descr="Seminar - Peer Learning - From Innovation to Strengthening Life Skills -  Slovak Republic - Abroadship.org"/>
          <p:cNvPicPr>
            <a:picLocks noChangeAspect="1" noChangeArrowheads="1"/>
          </p:cNvPicPr>
          <p:nvPr/>
        </p:nvPicPr>
        <p:blipFill>
          <a:blip r:embed="rId7" cstate="print"/>
          <a:srcRect/>
          <a:stretch>
            <a:fillRect/>
          </a:stretch>
        </p:blipFill>
        <p:spPr bwMode="auto">
          <a:xfrm>
            <a:off x="0" y="2895657"/>
            <a:ext cx="3436883" cy="3186125"/>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Μέθοδοι αξιολόγησης φοιτητών</a:t>
            </a:r>
          </a:p>
        </p:txBody>
      </p:sp>
      <p:sp>
        <p:nvSpPr>
          <p:cNvPr id="22" name="TextBox 1"/>
          <p:cNvSpPr txBox="1"/>
          <p:nvPr/>
        </p:nvSpPr>
        <p:spPr>
          <a:xfrm>
            <a:off x="3480618" y="663677"/>
            <a:ext cx="4306529" cy="5355312"/>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a:pPr>
            <a:r>
              <a:rPr lang="el-GR" i="1" dirty="0">
                <a:solidFill>
                  <a:schemeClr val="accent4">
                    <a:lumMod val="50000"/>
                  </a:schemeClr>
                </a:solidFill>
                <a:latin typeface="Calibri" pitchFamily="34" charset="0"/>
                <a:cs typeface="Calibri" pitchFamily="34" charset="0"/>
              </a:rPr>
              <a:t>Οι στόχοι της μαθησιακής διαδικασίας ορίζονται από κοινού μεταξύ διδασκόντων και φοιτητών/τριών;</a:t>
            </a:r>
          </a:p>
          <a:p>
            <a:pPr marL="342900" indent="-342900">
              <a:buFont typeface="+mj-lt"/>
              <a:buAutoNum type="arabicPeriod"/>
            </a:pPr>
            <a:endParaRPr lang="el-GR" i="1" dirty="0">
              <a:solidFill>
                <a:schemeClr val="accent4">
                  <a:lumMod val="50000"/>
                </a:schemeClr>
              </a:solidFill>
              <a:latin typeface="Calibri" pitchFamily="34" charset="0"/>
              <a:cs typeface="Calibri" pitchFamily="34" charset="0"/>
            </a:endParaRPr>
          </a:p>
          <a:p>
            <a:pPr marL="342900" indent="-342900">
              <a:buFont typeface="+mj-lt"/>
              <a:buAutoNum type="arabicPeriod"/>
            </a:pPr>
            <a:endParaRPr lang="el-GR" i="1" dirty="0">
              <a:solidFill>
                <a:schemeClr val="accent4">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4">
                    <a:lumMod val="50000"/>
                  </a:schemeClr>
                </a:solidFill>
                <a:latin typeface="Calibri" pitchFamily="34" charset="0"/>
                <a:cs typeface="Calibri" pitchFamily="34" charset="0"/>
              </a:rPr>
              <a:t>Χρησιμοποιούνται η </a:t>
            </a:r>
            <a:r>
              <a:rPr lang="el-GR" i="1" dirty="0" err="1">
                <a:solidFill>
                  <a:schemeClr val="accent4">
                    <a:lumMod val="50000"/>
                  </a:schemeClr>
                </a:solidFill>
                <a:latin typeface="Calibri" pitchFamily="34" charset="0"/>
                <a:cs typeface="Calibri" pitchFamily="34" charset="0"/>
              </a:rPr>
              <a:t>ετερο</a:t>
            </a:r>
            <a:r>
              <a:rPr lang="el-GR" i="1" dirty="0">
                <a:solidFill>
                  <a:schemeClr val="accent4">
                    <a:lumMod val="50000"/>
                  </a:schemeClr>
                </a:solidFill>
                <a:latin typeface="Calibri" pitchFamily="34" charset="0"/>
                <a:cs typeface="Calibri" pitchFamily="34" charset="0"/>
              </a:rPr>
              <a:t>-αξιολόγηση  και η </a:t>
            </a:r>
            <a:r>
              <a:rPr lang="el-GR" i="1" dirty="0" err="1">
                <a:solidFill>
                  <a:schemeClr val="accent4">
                    <a:lumMod val="50000"/>
                  </a:schemeClr>
                </a:solidFill>
                <a:latin typeface="Calibri" pitchFamily="34" charset="0"/>
                <a:cs typeface="Calibri" pitchFamily="34" charset="0"/>
              </a:rPr>
              <a:t>αυτο</a:t>
            </a:r>
            <a:r>
              <a:rPr lang="el-GR" i="1" dirty="0">
                <a:solidFill>
                  <a:schemeClr val="accent4">
                    <a:lumMod val="50000"/>
                  </a:schemeClr>
                </a:solidFill>
                <a:latin typeface="Calibri" pitchFamily="34" charset="0"/>
                <a:cs typeface="Calibri" pitchFamily="34" charset="0"/>
              </a:rPr>
              <a:t>-αξιολόγηση ως μέθοδοι της αξιολόγησης των φοιτητών/τριών;</a:t>
            </a:r>
          </a:p>
          <a:p>
            <a:pPr marL="342900" indent="-342900">
              <a:buFont typeface="+mj-lt"/>
              <a:buAutoNum type="arabicPeriod"/>
            </a:pPr>
            <a:endParaRPr lang="el-GR" i="1" dirty="0">
              <a:solidFill>
                <a:schemeClr val="accent4">
                  <a:lumMod val="50000"/>
                </a:schemeClr>
              </a:solidFill>
              <a:latin typeface="Calibri" pitchFamily="34" charset="0"/>
              <a:cs typeface="Calibri" pitchFamily="34" charset="0"/>
            </a:endParaRPr>
          </a:p>
          <a:p>
            <a:pPr marL="342900" indent="-342900">
              <a:buFont typeface="+mj-lt"/>
              <a:buAutoNum type="arabicPeriod"/>
            </a:pPr>
            <a:endParaRPr lang="el-GR" i="1" dirty="0">
              <a:solidFill>
                <a:schemeClr val="accent4">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4">
                    <a:lumMod val="50000"/>
                  </a:schemeClr>
                </a:solidFill>
                <a:latin typeface="Calibri" pitchFamily="34" charset="0"/>
                <a:cs typeface="Calibri" pitchFamily="34" charset="0"/>
              </a:rPr>
              <a:t>Χρησιμοποιείται η εκπόνηση μικρών εργασιών (</a:t>
            </a:r>
            <a:r>
              <a:rPr lang="el-GR" i="1" dirty="0" err="1">
                <a:solidFill>
                  <a:schemeClr val="accent4">
                    <a:lumMod val="50000"/>
                  </a:schemeClr>
                </a:solidFill>
                <a:latin typeface="Calibri" pitchFamily="34" charset="0"/>
                <a:cs typeface="Calibri" pitchFamily="34" charset="0"/>
              </a:rPr>
              <a:t>projects</a:t>
            </a:r>
            <a:r>
              <a:rPr lang="el-GR" i="1" dirty="0">
                <a:solidFill>
                  <a:schemeClr val="accent4">
                    <a:lumMod val="50000"/>
                  </a:schemeClr>
                </a:solidFill>
                <a:latin typeface="Calibri" pitchFamily="34" charset="0"/>
                <a:cs typeface="Calibri" pitchFamily="34" charset="0"/>
              </a:rPr>
              <a:t>) για την αξιολόγηση των φοιτητών/τριών; </a:t>
            </a:r>
          </a:p>
          <a:p>
            <a:pPr marL="342900" indent="-342900">
              <a:buFont typeface="+mj-lt"/>
              <a:buAutoNum type="arabicPeriod"/>
            </a:pPr>
            <a:endParaRPr lang="el-GR" i="1" dirty="0">
              <a:solidFill>
                <a:schemeClr val="accent4">
                  <a:lumMod val="50000"/>
                </a:schemeClr>
              </a:solidFill>
              <a:latin typeface="Calibri" pitchFamily="34" charset="0"/>
              <a:cs typeface="Calibri" pitchFamily="34" charset="0"/>
            </a:endParaRPr>
          </a:p>
          <a:p>
            <a:pPr marL="342900" indent="-342900">
              <a:buFont typeface="+mj-lt"/>
              <a:buAutoNum type="arabicPeriod"/>
            </a:pPr>
            <a:endParaRPr lang="el-GR" i="1" dirty="0">
              <a:solidFill>
                <a:schemeClr val="accent4">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4">
                    <a:lumMod val="50000"/>
                  </a:schemeClr>
                </a:solidFill>
                <a:latin typeface="Calibri" pitchFamily="34" charset="0"/>
                <a:cs typeface="Calibri" pitchFamily="34" charset="0"/>
              </a:rPr>
              <a:t>Χρησιμοποιούνται προσομοιώσεις στόχων και πραγματικών καταστάσεων κατά την αξιολόγηση των φοιτητών/τριών;</a:t>
            </a:r>
            <a:endParaRPr lang="el-GR" sz="1100" i="1" dirty="0">
              <a:solidFill>
                <a:schemeClr val="accent4">
                  <a:lumMod val="50000"/>
                </a:schemeClr>
              </a:solidFill>
              <a:latin typeface="Calibri" pitchFamily="34" charset="0"/>
              <a:cs typeface="Calibri" pitchFamily="34" charset="0"/>
            </a:endParaRPr>
          </a:p>
        </p:txBody>
      </p:sp>
      <p:pic>
        <p:nvPicPr>
          <p:cNvPr id="24"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548607" y="2181280"/>
            <a:ext cx="474516" cy="659437"/>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627266" y="738229"/>
            <a:ext cx="434535" cy="603876"/>
          </a:xfrm>
          <a:prstGeom prst="rect">
            <a:avLst/>
          </a:prstGeom>
          <a:noFill/>
        </p:spPr>
      </p:pic>
      <p:pic>
        <p:nvPicPr>
          <p:cNvPr id="1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671508" y="3579373"/>
            <a:ext cx="469602" cy="652609"/>
          </a:xfrm>
          <a:prstGeom prst="rect">
            <a:avLst/>
          </a:prstGeom>
          <a:noFill/>
        </p:spPr>
      </p:pic>
      <p:pic>
        <p:nvPicPr>
          <p:cNvPr id="20"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769832" y="4871231"/>
            <a:ext cx="459768" cy="638943"/>
          </a:xfrm>
          <a:prstGeom prst="rect">
            <a:avLst/>
          </a:prstGeom>
          <a:noFill/>
        </p:spPr>
      </p:pic>
      <p:sp>
        <p:nvSpPr>
          <p:cNvPr id="23" name="22 - TextBox"/>
          <p:cNvSpPr txBox="1"/>
          <p:nvPr/>
        </p:nvSpPr>
        <p:spPr>
          <a:xfrm>
            <a:off x="8627807" y="1607573"/>
            <a:ext cx="2875934" cy="1200329"/>
          </a:xfrm>
          <a:prstGeom prst="rect">
            <a:avLst/>
          </a:prstGeom>
          <a:solidFill>
            <a:schemeClr val="accent2">
              <a:lumMod val="20000"/>
              <a:lumOff val="80000"/>
            </a:schemeClr>
          </a:solidFill>
          <a:ln>
            <a:solidFill>
              <a:schemeClr val="bg2">
                <a:lumMod val="50000"/>
              </a:schemeClr>
            </a:solidFill>
          </a:ln>
          <a:scene3d>
            <a:camera prst="orthographicFront"/>
            <a:lightRig rig="threePt" dir="t"/>
          </a:scene3d>
          <a:sp3d>
            <a:bevelT w="139700" prst="cross"/>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2">
                    <a:lumMod val="50000"/>
                  </a:schemeClr>
                </a:solidFill>
                <a:latin typeface="Calibri" pitchFamily="34" charset="0"/>
                <a:cs typeface="Calibri" pitchFamily="34" charset="0"/>
              </a:rPr>
              <a:t>Είναι αναρτημένα τα  περιγράμματα μαθήματος στην ιστοσελίδα του Τμήματος;</a:t>
            </a:r>
          </a:p>
        </p:txBody>
      </p:sp>
      <p:sp>
        <p:nvSpPr>
          <p:cNvPr id="25" name="24 - TextBox"/>
          <p:cNvSpPr txBox="1"/>
          <p:nvPr/>
        </p:nvSpPr>
        <p:spPr>
          <a:xfrm>
            <a:off x="8898194" y="3574025"/>
            <a:ext cx="2192592" cy="1200329"/>
          </a:xfrm>
          <a:prstGeom prst="rect">
            <a:avLst/>
          </a:prstGeom>
          <a:solidFill>
            <a:schemeClr val="accent2">
              <a:lumMod val="20000"/>
              <a:lumOff val="80000"/>
            </a:schemeClr>
          </a:solidFill>
          <a:ln>
            <a:solidFill>
              <a:schemeClr val="bg2">
                <a:lumMod val="50000"/>
              </a:schemeClr>
            </a:solidFill>
          </a:ln>
          <a:scene3d>
            <a:camera prst="orthographicFront"/>
            <a:lightRig rig="threePt" dir="t"/>
          </a:scene3d>
          <a:sp3d>
            <a:bevelT w="139700" prst="cross"/>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2">
                    <a:lumMod val="50000"/>
                  </a:schemeClr>
                </a:solidFill>
                <a:latin typeface="Calibri" pitchFamily="34" charset="0"/>
                <a:cs typeface="Calibri" pitchFamily="34" charset="0"/>
              </a:rPr>
              <a:t>Υπάρχει σχετική αναφορά στον Οδηγό Σπουδών του Τμήματος;</a:t>
            </a:r>
          </a:p>
        </p:txBody>
      </p:sp>
      <p:pic>
        <p:nvPicPr>
          <p:cNvPr id="36868" name="Picture 4" descr="Return of goods within 7 days sign icon Royalty Free Vector"/>
          <p:cNvPicPr>
            <a:picLocks noChangeAspect="1" noChangeArrowheads="1"/>
          </p:cNvPicPr>
          <p:nvPr/>
        </p:nvPicPr>
        <p:blipFill>
          <a:blip r:embed="rId6" cstate="print"/>
          <a:srcRect l="18651" t="7994" r="17401" b="33512"/>
          <a:stretch>
            <a:fillRect/>
          </a:stretch>
        </p:blipFill>
        <p:spPr bwMode="auto">
          <a:xfrm>
            <a:off x="1504338" y="1188977"/>
            <a:ext cx="752166" cy="743060"/>
          </a:xfrm>
          <a:prstGeom prst="rect">
            <a:avLst/>
          </a:prstGeom>
          <a:ln>
            <a:noFill/>
          </a:ln>
          <a:effectLst>
            <a:softEdge rad="112500"/>
          </a:effectLst>
        </p:spPr>
      </p:pic>
      <p:pic>
        <p:nvPicPr>
          <p:cNvPr id="17"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F9ACD1C5-60AD-47CF-8259-F7B893216924}"/>
              </a:ext>
            </a:extLst>
          </p:cNvPr>
          <p:cNvSpPr txBox="1">
            <a:spLocks/>
          </p:cNvSpPr>
          <p:nvPr/>
        </p:nvSpPr>
        <p:spPr>
          <a:xfrm>
            <a:off x="3535680" y="655320"/>
            <a:ext cx="7010400" cy="67056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l-GR" sz="3600" i="1" dirty="0" err="1">
                <a:solidFill>
                  <a:srgbClr val="0070C0"/>
                </a:solidFill>
              </a:rPr>
              <a:t>Φοιτητοκεντρική</a:t>
            </a:r>
            <a:r>
              <a:rPr lang="el-GR" sz="3600" i="1" dirty="0">
                <a:solidFill>
                  <a:srgbClr val="0070C0"/>
                </a:solidFill>
              </a:rPr>
              <a:t> μάθηση είναι…</a:t>
            </a:r>
          </a:p>
        </p:txBody>
      </p:sp>
      <p:pic>
        <p:nvPicPr>
          <p:cNvPr id="7"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8"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7121" y="5913121"/>
            <a:ext cx="944880" cy="944880"/>
          </a:xfrm>
          <a:prstGeom prst="rect">
            <a:avLst/>
          </a:prstGeom>
        </p:spPr>
      </p:pic>
      <p:pic>
        <p:nvPicPr>
          <p:cNvPr id="26626" name="Picture 2" descr="European Higher Education Area and Bologna Process"/>
          <p:cNvPicPr>
            <a:picLocks noChangeAspect="1" noChangeArrowheads="1"/>
          </p:cNvPicPr>
          <p:nvPr/>
        </p:nvPicPr>
        <p:blipFill>
          <a:blip r:embed="rId5" cstate="print"/>
          <a:srcRect b="2912"/>
          <a:stretch>
            <a:fillRect/>
          </a:stretch>
        </p:blipFill>
        <p:spPr bwMode="auto">
          <a:xfrm>
            <a:off x="3630295" y="1340802"/>
            <a:ext cx="7753222" cy="4572318"/>
          </a:xfrm>
          <a:prstGeom prst="rect">
            <a:avLst/>
          </a:prstGeom>
          <a:noFill/>
        </p:spPr>
      </p:pic>
      <p:pic>
        <p:nvPicPr>
          <p:cNvPr id="26628" name="Picture 4" descr="CDAE - Student-Centered Learning (SCL)"/>
          <p:cNvPicPr>
            <a:picLocks noChangeAspect="1" noChangeArrowheads="1"/>
          </p:cNvPicPr>
          <p:nvPr/>
        </p:nvPicPr>
        <p:blipFill>
          <a:blip r:embed="rId6" cstate="print"/>
          <a:srcRect/>
          <a:stretch>
            <a:fillRect/>
          </a:stretch>
        </p:blipFill>
        <p:spPr bwMode="auto">
          <a:xfrm>
            <a:off x="289291" y="2515235"/>
            <a:ext cx="2857500" cy="2838450"/>
          </a:xfrm>
          <a:prstGeom prst="rect">
            <a:avLst/>
          </a:prstGeom>
          <a:noFill/>
        </p:spPr>
      </p:pic>
      <p:sp>
        <p:nvSpPr>
          <p:cNvPr id="11" name="TextBox 14"/>
          <p:cNvSpPr txBox="1"/>
          <p:nvPr/>
        </p:nvSpPr>
        <p:spPr>
          <a:xfrm>
            <a:off x="518616" y="1522971"/>
            <a:ext cx="2524836" cy="461665"/>
          </a:xfrm>
          <a:prstGeom prst="rect">
            <a:avLst/>
          </a:prstGeom>
          <a:noFill/>
        </p:spPr>
        <p:txBody>
          <a:bodyPr wrap="square" rtlCol="0">
            <a:spAutoFit/>
          </a:bodyPr>
          <a:lstStyle/>
          <a:p>
            <a:pPr algn="ctr"/>
            <a:r>
              <a:rPr lang="el-GR" sz="2400" b="1" i="1" dirty="0">
                <a:solidFill>
                  <a:schemeClr val="bg1"/>
                </a:solidFill>
                <a:latin typeface="Calibri" pitchFamily="34" charset="0"/>
                <a:cs typeface="Calibri" pitchFamily="34" charset="0"/>
              </a:rPr>
              <a:t>Ορισμός…</a:t>
            </a:r>
          </a:p>
        </p:txBody>
      </p:sp>
      <p:sp>
        <p:nvSpPr>
          <p:cNvPr id="12"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Μαθησιακό περιβάλλον</a:t>
            </a:r>
          </a:p>
        </p:txBody>
      </p:sp>
      <p:sp>
        <p:nvSpPr>
          <p:cNvPr id="22" name="TextBox 1"/>
          <p:cNvSpPr txBox="1"/>
          <p:nvPr/>
        </p:nvSpPr>
        <p:spPr>
          <a:xfrm>
            <a:off x="3451121" y="427703"/>
            <a:ext cx="4306529" cy="5909310"/>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a:pPr>
            <a:r>
              <a:rPr lang="el-GR" i="1" dirty="0">
                <a:solidFill>
                  <a:schemeClr val="accent5">
                    <a:lumMod val="50000"/>
                  </a:schemeClr>
                </a:solidFill>
                <a:latin typeface="Calibri" pitchFamily="34" charset="0"/>
                <a:cs typeface="Calibri" pitchFamily="34" charset="0"/>
              </a:rPr>
              <a:t>Έχουν οι φοιτητές/</a:t>
            </a:r>
            <a:r>
              <a:rPr lang="el-GR" i="1" dirty="0" err="1">
                <a:solidFill>
                  <a:schemeClr val="accent5">
                    <a:lumMod val="50000"/>
                  </a:schemeClr>
                </a:solidFill>
                <a:latin typeface="Calibri" pitchFamily="34" charset="0"/>
                <a:cs typeface="Calibri" pitchFamily="34" charset="0"/>
              </a:rPr>
              <a:t>τριες</a:t>
            </a:r>
            <a:r>
              <a:rPr lang="el-GR" i="1" dirty="0">
                <a:solidFill>
                  <a:schemeClr val="accent5">
                    <a:lumMod val="50000"/>
                  </a:schemeClr>
                </a:solidFill>
                <a:latin typeface="Calibri" pitchFamily="34" charset="0"/>
                <a:cs typeface="Calibri" pitchFamily="34" charset="0"/>
              </a:rPr>
              <a:t> πρόσβαση σε κατάλληλες υποδομές έρευνας και μελέτης εντός και εκτός του πανεπιστημιακού </a:t>
            </a:r>
            <a:r>
              <a:rPr lang="el-GR" i="1" dirty="0" err="1">
                <a:solidFill>
                  <a:schemeClr val="accent5">
                    <a:lumMod val="50000"/>
                  </a:schemeClr>
                </a:solidFill>
                <a:latin typeface="Calibri" pitchFamily="34" charset="0"/>
                <a:cs typeface="Calibri" pitchFamily="34" charset="0"/>
              </a:rPr>
              <a:t>campus</a:t>
            </a:r>
            <a:r>
              <a:rPr lang="el-GR" i="1" dirty="0">
                <a:solidFill>
                  <a:schemeClr val="accent5">
                    <a:lumMod val="50000"/>
                  </a:schemeClr>
                </a:solidFill>
                <a:latin typeface="Calibri" pitchFamily="34" charset="0"/>
                <a:cs typeface="Calibri" pitchFamily="34" charset="0"/>
              </a:rPr>
              <a:t>; </a:t>
            </a:r>
          </a:p>
          <a:p>
            <a:pPr marL="342900" indent="-342900">
              <a:buFont typeface="+mj-lt"/>
              <a:buAutoNum type="arabicPeriod"/>
            </a:pPr>
            <a:endParaRPr lang="el-GR" i="1" dirty="0">
              <a:solidFill>
                <a:schemeClr val="accent5">
                  <a:lumMod val="50000"/>
                </a:schemeClr>
              </a:solidFill>
              <a:latin typeface="Calibri" pitchFamily="34" charset="0"/>
              <a:cs typeface="Calibri" pitchFamily="34" charset="0"/>
            </a:endParaRPr>
          </a:p>
          <a:p>
            <a:pPr marL="342900" indent="-342900">
              <a:buFont typeface="+mj-lt"/>
              <a:buAutoNum type="arabicPeriod"/>
            </a:pPr>
            <a:endParaRPr lang="el-GR" i="1" dirty="0">
              <a:solidFill>
                <a:schemeClr val="accent5">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5">
                    <a:lumMod val="50000"/>
                  </a:schemeClr>
                </a:solidFill>
                <a:latin typeface="Calibri" pitchFamily="34" charset="0"/>
                <a:cs typeface="Calibri" pitchFamily="34" charset="0"/>
              </a:rPr>
              <a:t>Χρησιμοποιούνται κατά τη μαθησιακή διαδικασία τεχνολογίες των πληροφοριών; </a:t>
            </a:r>
          </a:p>
          <a:p>
            <a:pPr marL="342900" indent="-342900">
              <a:buFont typeface="+mj-lt"/>
              <a:buAutoNum type="arabicPeriod"/>
            </a:pPr>
            <a:endParaRPr lang="el-GR" i="1" dirty="0">
              <a:solidFill>
                <a:schemeClr val="accent5">
                  <a:lumMod val="50000"/>
                </a:schemeClr>
              </a:solidFill>
              <a:latin typeface="Calibri" pitchFamily="34" charset="0"/>
              <a:cs typeface="Calibri" pitchFamily="34" charset="0"/>
            </a:endParaRPr>
          </a:p>
          <a:p>
            <a:pPr marL="342900" indent="-342900">
              <a:buFont typeface="+mj-lt"/>
              <a:buAutoNum type="arabicPeriod"/>
            </a:pPr>
            <a:endParaRPr lang="el-GR" i="1" dirty="0">
              <a:solidFill>
                <a:schemeClr val="accent5">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5">
                    <a:lumMod val="50000"/>
                  </a:schemeClr>
                </a:solidFill>
                <a:latin typeface="Calibri" pitchFamily="34" charset="0"/>
                <a:cs typeface="Calibri" pitchFamily="34" charset="0"/>
              </a:rPr>
              <a:t>Συνεργάζονται οι βιβλιοθηκονόμοι με τους διδάσκοντες, προκειμένου να ενισχύσουν τη μαθησιακή εμπειρία των φοιτητών/τριών; </a:t>
            </a:r>
          </a:p>
          <a:p>
            <a:pPr marL="342900" indent="-342900">
              <a:buFont typeface="+mj-lt"/>
              <a:buAutoNum type="arabicPeriod"/>
            </a:pPr>
            <a:endParaRPr lang="el-GR" i="1" dirty="0">
              <a:solidFill>
                <a:schemeClr val="accent5">
                  <a:lumMod val="50000"/>
                </a:schemeClr>
              </a:solidFill>
              <a:latin typeface="Calibri" pitchFamily="34" charset="0"/>
              <a:cs typeface="Calibri" pitchFamily="34" charset="0"/>
            </a:endParaRPr>
          </a:p>
          <a:p>
            <a:pPr marL="342900" indent="-342900">
              <a:buFont typeface="+mj-lt"/>
              <a:buAutoNum type="arabicPeriod"/>
            </a:pPr>
            <a:endParaRPr lang="el-GR" i="1" dirty="0">
              <a:solidFill>
                <a:schemeClr val="accent5">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5">
                    <a:lumMod val="50000"/>
                  </a:schemeClr>
                </a:solidFill>
                <a:latin typeface="Calibri" pitchFamily="34" charset="0"/>
                <a:cs typeface="Calibri" pitchFamily="34" charset="0"/>
              </a:rPr>
              <a:t>Συμβάλλει το Τμήμα σας στην προώθηση μιας εθνικής/τοπικής κουλτούρας </a:t>
            </a:r>
            <a:r>
              <a:rPr lang="el-GR" i="1" dirty="0" err="1">
                <a:solidFill>
                  <a:schemeClr val="accent5">
                    <a:lumMod val="50000"/>
                  </a:schemeClr>
                </a:solidFill>
                <a:latin typeface="Calibri" pitchFamily="34" charset="0"/>
                <a:cs typeface="Calibri" pitchFamily="34" charset="0"/>
              </a:rPr>
              <a:t>Φοιτητοκεντρικής</a:t>
            </a:r>
            <a:r>
              <a:rPr lang="el-GR" i="1" dirty="0">
                <a:solidFill>
                  <a:schemeClr val="accent5">
                    <a:lumMod val="50000"/>
                  </a:schemeClr>
                </a:solidFill>
                <a:latin typeface="Calibri" pitchFamily="34" charset="0"/>
                <a:cs typeface="Calibri" pitchFamily="34" charset="0"/>
              </a:rPr>
              <a:t> Μάθησης;</a:t>
            </a:r>
            <a:endParaRPr lang="el-GR" sz="1100" i="1" dirty="0">
              <a:solidFill>
                <a:schemeClr val="accent5">
                  <a:lumMod val="50000"/>
                </a:schemeClr>
              </a:solidFill>
              <a:latin typeface="Calibri" pitchFamily="34" charset="0"/>
              <a:cs typeface="Calibri" pitchFamily="34" charset="0"/>
            </a:endParaRPr>
          </a:p>
        </p:txBody>
      </p:sp>
      <p:pic>
        <p:nvPicPr>
          <p:cNvPr id="24"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548607" y="2181280"/>
            <a:ext cx="474516" cy="659437"/>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347046" y="767726"/>
            <a:ext cx="434535" cy="603876"/>
          </a:xfrm>
          <a:prstGeom prst="rect">
            <a:avLst/>
          </a:prstGeom>
          <a:noFill/>
        </p:spPr>
      </p:pic>
      <p:pic>
        <p:nvPicPr>
          <p:cNvPr id="16"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671508" y="3579373"/>
            <a:ext cx="469602" cy="652609"/>
          </a:xfrm>
          <a:prstGeom prst="rect">
            <a:avLst/>
          </a:prstGeom>
          <a:noFill/>
        </p:spPr>
      </p:pic>
      <p:pic>
        <p:nvPicPr>
          <p:cNvPr id="20"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061909" y="5269438"/>
            <a:ext cx="459768" cy="638943"/>
          </a:xfrm>
          <a:prstGeom prst="rect">
            <a:avLst/>
          </a:prstGeom>
          <a:noFill/>
        </p:spPr>
      </p:pic>
      <p:pic>
        <p:nvPicPr>
          <p:cNvPr id="37890" name="Picture 2" descr="Blue, Rounded,with Number 8 Clip Art - Blue Number 8 Clipart, HD Png  Download , Transparent Png Image - PNGitem"/>
          <p:cNvPicPr>
            <a:picLocks noChangeAspect="1" noChangeArrowheads="1"/>
          </p:cNvPicPr>
          <p:nvPr/>
        </p:nvPicPr>
        <p:blipFill>
          <a:blip r:embed="rId6" cstate="print"/>
          <a:srcRect/>
          <a:stretch>
            <a:fillRect/>
          </a:stretch>
        </p:blipFill>
        <p:spPr bwMode="auto">
          <a:xfrm>
            <a:off x="1556673" y="1238866"/>
            <a:ext cx="664802" cy="664802"/>
          </a:xfrm>
          <a:prstGeom prst="rect">
            <a:avLst/>
          </a:prstGeom>
          <a:noFill/>
          <a:effectLst>
            <a:softEdge rad="63500"/>
          </a:effectLst>
        </p:spPr>
      </p:pic>
      <p:pic>
        <p:nvPicPr>
          <p:cNvPr id="17"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
        <p:nvSpPr>
          <p:cNvPr id="2" name="Πάπυρος: Κατακόρυφος 1">
            <a:extLst>
              <a:ext uri="{FF2B5EF4-FFF2-40B4-BE49-F238E27FC236}">
                <a16:creationId xmlns:a16="http://schemas.microsoft.com/office/drawing/2014/main" id="{C6EF6EFF-92A6-453F-B9F1-850A17D64021}"/>
              </a:ext>
            </a:extLst>
          </p:cNvPr>
          <p:cNvSpPr/>
          <p:nvPr/>
        </p:nvSpPr>
        <p:spPr>
          <a:xfrm>
            <a:off x="9152389" y="1903668"/>
            <a:ext cx="2231472" cy="318006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ppt</a:t>
            </a:r>
            <a:r>
              <a:rPr lang="en-US" dirty="0"/>
              <a:t>, wikis, </a:t>
            </a:r>
            <a:r>
              <a:rPr lang="en-US" dirty="0" err="1"/>
              <a:t>eclass</a:t>
            </a:r>
            <a:r>
              <a:rPr lang="en-US" dirty="0"/>
              <a:t>, e-lab</a:t>
            </a:r>
            <a:r>
              <a:rPr lang="el-GR" dirty="0"/>
              <a:t>;</a:t>
            </a:r>
            <a:endParaRPr lang="en-US" dirty="0"/>
          </a:p>
          <a:p>
            <a:pPr algn="ctr"/>
            <a:endParaRPr lang="en-US" dirty="0"/>
          </a:p>
          <a:p>
            <a:pPr algn="ctr"/>
            <a:r>
              <a:rPr lang="el-GR" dirty="0"/>
              <a:t>Καταγράφεται η πληροφορία στο Περίγραμμα μαθήματος;</a:t>
            </a:r>
          </a:p>
        </p:txBody>
      </p:sp>
    </p:spTree>
    <p:extLst>
      <p:ext uri="{BB962C8B-B14F-4D97-AF65-F5344CB8AC3E}">
        <p14:creationId xmlns:p14="http://schemas.microsoft.com/office/powerpoint/2010/main" val="379492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l-GR" sz="1600" b="1" i="1" dirty="0">
                <a:solidFill>
                  <a:srgbClr val="002060"/>
                </a:solidFill>
                <a:latin typeface="Calibri" pitchFamily="34" charset="0"/>
                <a:cs typeface="Calibri" pitchFamily="34" charset="0"/>
              </a:rPr>
              <a:t>Επαγγελματική ακαδημαϊκή ανάπτυξη</a:t>
            </a:r>
          </a:p>
        </p:txBody>
      </p:sp>
      <p:sp>
        <p:nvSpPr>
          <p:cNvPr id="22" name="TextBox 1"/>
          <p:cNvSpPr txBox="1"/>
          <p:nvPr/>
        </p:nvSpPr>
        <p:spPr>
          <a:xfrm>
            <a:off x="3451121" y="427703"/>
            <a:ext cx="3347885" cy="5632311"/>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a:pPr>
            <a:r>
              <a:rPr lang="el-GR" i="1" dirty="0">
                <a:solidFill>
                  <a:schemeClr val="accent2">
                    <a:lumMod val="50000"/>
                  </a:schemeClr>
                </a:solidFill>
                <a:latin typeface="Calibri" pitchFamily="34" charset="0"/>
                <a:cs typeface="Calibri" pitchFamily="34" charset="0"/>
              </a:rPr>
              <a:t>Έχει το Ίδρυμά σας οδηγίες για τη διδασκαλία και τη μάθηση; </a:t>
            </a:r>
          </a:p>
          <a:p>
            <a:pPr marL="342900" indent="-342900">
              <a:buFont typeface="+mj-lt"/>
              <a:buAutoNum type="arabicPeriod"/>
            </a:pPr>
            <a:endParaRPr lang="el-GR" i="1" dirty="0">
              <a:solidFill>
                <a:schemeClr val="accent2">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2">
                    <a:lumMod val="50000"/>
                  </a:schemeClr>
                </a:solidFill>
                <a:latin typeface="Calibri" pitchFamily="34" charset="0"/>
                <a:cs typeface="Calibri" pitchFamily="34" charset="0"/>
              </a:rPr>
              <a:t>Παρέχει το Ίδρυμά σας επιμορφωτικά προγράμματα για το διδακτικό προσωπικό; </a:t>
            </a:r>
          </a:p>
          <a:p>
            <a:pPr marL="342900" indent="-342900">
              <a:buFont typeface="+mj-lt"/>
              <a:buAutoNum type="arabicPeriod"/>
            </a:pPr>
            <a:endParaRPr lang="el-GR" i="1" dirty="0">
              <a:solidFill>
                <a:schemeClr val="accent2">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2">
                    <a:lumMod val="50000"/>
                  </a:schemeClr>
                </a:solidFill>
                <a:latin typeface="Calibri" pitchFamily="34" charset="0"/>
                <a:cs typeface="Calibri" pitchFamily="34" charset="0"/>
              </a:rPr>
              <a:t>Εάν ναι, τα προγράμματα περιλαμβάνουν εποικοδομητική συζήτηση σχετικά με την εφαρμογή μεθόδων διδασκαλίας; </a:t>
            </a:r>
          </a:p>
          <a:p>
            <a:pPr marL="342900" indent="-342900">
              <a:buFont typeface="+mj-lt"/>
              <a:buAutoNum type="arabicPeriod"/>
            </a:pPr>
            <a:endParaRPr lang="el-GR" i="1" dirty="0">
              <a:solidFill>
                <a:schemeClr val="accent2">
                  <a:lumMod val="50000"/>
                </a:schemeClr>
              </a:solidFill>
              <a:latin typeface="Calibri" pitchFamily="34" charset="0"/>
              <a:cs typeface="Calibri" pitchFamily="34" charset="0"/>
            </a:endParaRPr>
          </a:p>
          <a:p>
            <a:pPr marL="342900" indent="-342900">
              <a:buFont typeface="+mj-lt"/>
              <a:buAutoNum type="arabicPeriod"/>
            </a:pPr>
            <a:r>
              <a:rPr lang="el-GR" i="1" dirty="0">
                <a:solidFill>
                  <a:schemeClr val="accent2">
                    <a:lumMod val="50000"/>
                  </a:schemeClr>
                </a:solidFill>
                <a:latin typeface="Calibri" pitchFamily="34" charset="0"/>
                <a:cs typeface="Calibri" pitchFamily="34" charset="0"/>
              </a:rPr>
              <a:t>Τα προγράμματα εφαρμόζουν </a:t>
            </a:r>
            <a:r>
              <a:rPr lang="el-GR" i="1" dirty="0" err="1">
                <a:solidFill>
                  <a:schemeClr val="accent2">
                    <a:lumMod val="50000"/>
                  </a:schemeClr>
                </a:solidFill>
                <a:latin typeface="Calibri" pitchFamily="34" charset="0"/>
                <a:cs typeface="Calibri" pitchFamily="34" charset="0"/>
              </a:rPr>
              <a:t>φοιτητοκεντρικές</a:t>
            </a:r>
            <a:r>
              <a:rPr lang="el-GR" i="1" dirty="0">
                <a:solidFill>
                  <a:schemeClr val="accent2">
                    <a:lumMod val="50000"/>
                  </a:schemeClr>
                </a:solidFill>
                <a:latin typeface="Calibri" pitchFamily="34" charset="0"/>
                <a:cs typeface="Calibri" pitchFamily="34" charset="0"/>
              </a:rPr>
              <a:t> μεθόδους κατά την επιμόρφωση στη χρήση καινοτόμων διδακτικών μεθόδων και σχεδιασμού </a:t>
            </a:r>
            <a:r>
              <a:rPr lang="el-GR" i="1" dirty="0" err="1">
                <a:solidFill>
                  <a:schemeClr val="accent2">
                    <a:lumMod val="50000"/>
                  </a:schemeClr>
                </a:solidFill>
                <a:latin typeface="Calibri" pitchFamily="34" charset="0"/>
                <a:cs typeface="Calibri" pitchFamily="34" charset="0"/>
              </a:rPr>
              <a:t>φοιτητοκεντρικών</a:t>
            </a:r>
            <a:r>
              <a:rPr lang="el-GR" i="1" dirty="0">
                <a:solidFill>
                  <a:schemeClr val="accent2">
                    <a:lumMod val="50000"/>
                  </a:schemeClr>
                </a:solidFill>
                <a:latin typeface="Calibri" pitchFamily="34" charset="0"/>
                <a:cs typeface="Calibri" pitchFamily="34" charset="0"/>
              </a:rPr>
              <a:t>  ΠΣ; </a:t>
            </a:r>
            <a:endParaRPr lang="el-GR" sz="1100" i="1" dirty="0">
              <a:solidFill>
                <a:schemeClr val="accent2">
                  <a:lumMod val="50000"/>
                </a:schemeClr>
              </a:solidFill>
              <a:latin typeface="Calibri" pitchFamily="34" charset="0"/>
              <a:cs typeface="Calibri" pitchFamily="34" charset="0"/>
            </a:endParaRPr>
          </a:p>
        </p:txBody>
      </p:sp>
      <p:pic>
        <p:nvPicPr>
          <p:cNvPr id="20"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8819536" y="750533"/>
            <a:ext cx="811161" cy="1127276"/>
          </a:xfrm>
          <a:prstGeom prst="rect">
            <a:avLst/>
          </a:prstGeom>
          <a:noFill/>
        </p:spPr>
      </p:pic>
      <p:sp>
        <p:nvSpPr>
          <p:cNvPr id="17" name="16 - Ορθογώνιο"/>
          <p:cNvSpPr/>
          <p:nvPr/>
        </p:nvSpPr>
        <p:spPr>
          <a:xfrm flipH="1">
            <a:off x="8540014" y="5058682"/>
            <a:ext cx="2152567" cy="369332"/>
          </a:xfrm>
          <a:prstGeom prst="rect">
            <a:avLst/>
          </a:prstGeom>
        </p:spPr>
        <p:txBody>
          <a:bodyPr wrap="square">
            <a:spAutoFit/>
          </a:bodyPr>
          <a:lstStyle/>
          <a:p>
            <a:r>
              <a:rPr lang="en-US" u="sng" dirty="0">
                <a:solidFill>
                  <a:srgbClr val="0070C0"/>
                </a:solidFill>
              </a:rPr>
              <a:t>https://ctl.duth.gr/</a:t>
            </a:r>
            <a:endParaRPr lang="el-GR" u="sng" dirty="0">
              <a:solidFill>
                <a:srgbClr val="0070C0"/>
              </a:solidFill>
            </a:endParaRPr>
          </a:p>
        </p:txBody>
      </p:sp>
      <p:pic>
        <p:nvPicPr>
          <p:cNvPr id="38914" name="Picture 2" descr="D:\ΜΟΔΙΠ\ΣΥΝΕΔΡΙΑ-ΗΜΕΡΙΔΕΣ\2020-2021\webinar_φοιτητοκεντρική μάθηση_14-12-2020\γραδιμ.PNG"/>
          <p:cNvPicPr>
            <a:picLocks noChangeAspect="1" noChangeArrowheads="1"/>
          </p:cNvPicPr>
          <p:nvPr/>
        </p:nvPicPr>
        <p:blipFill>
          <a:blip r:embed="rId6" cstate="print"/>
          <a:srcRect/>
          <a:stretch>
            <a:fillRect/>
          </a:stretch>
        </p:blipFill>
        <p:spPr bwMode="auto">
          <a:xfrm>
            <a:off x="6878610" y="1816647"/>
            <a:ext cx="5322286" cy="2770085"/>
          </a:xfrm>
          <a:prstGeom prst="rect">
            <a:avLst/>
          </a:prstGeom>
          <a:noFill/>
        </p:spPr>
      </p:pic>
      <p:pic>
        <p:nvPicPr>
          <p:cNvPr id="38918" name="Picture 6" descr="Number 9 PNG"/>
          <p:cNvPicPr>
            <a:picLocks noChangeAspect="1" noChangeArrowheads="1"/>
          </p:cNvPicPr>
          <p:nvPr/>
        </p:nvPicPr>
        <p:blipFill>
          <a:blip r:embed="rId7" cstate="print"/>
          <a:srcRect/>
          <a:stretch>
            <a:fillRect/>
          </a:stretch>
        </p:blipFill>
        <p:spPr bwMode="auto">
          <a:xfrm>
            <a:off x="1600917" y="1283828"/>
            <a:ext cx="581843" cy="581843"/>
          </a:xfrm>
          <a:prstGeom prst="rect">
            <a:avLst/>
          </a:prstGeom>
          <a:noFill/>
        </p:spPr>
      </p:pic>
      <p:pic>
        <p:nvPicPr>
          <p:cNvPr id="18" name="Picture 2" descr="How to Answer an Unanswerable Question"/>
          <p:cNvPicPr>
            <a:picLocks noChangeAspect="1" noChangeArrowheads="1"/>
          </p:cNvPicPr>
          <p:nvPr/>
        </p:nvPicPr>
        <p:blipFill>
          <a:blip r:embed="rId8"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latin typeface="Calibri" pitchFamily="34" charset="0"/>
                <a:cs typeface="Calibri" pitchFamily="34" charset="0"/>
              </a:rPr>
              <a:t>Κομοτηνή, 16 Νοεμβρίου 2020</a:t>
            </a:r>
          </a:p>
        </p:txBody>
      </p:sp>
      <p:sp>
        <p:nvSpPr>
          <p:cNvPr id="2" name="TextBox 1"/>
          <p:cNvSpPr txBox="1"/>
          <p:nvPr/>
        </p:nvSpPr>
        <p:spPr>
          <a:xfrm>
            <a:off x="6518787" y="1330099"/>
            <a:ext cx="4085304" cy="4661276"/>
          </a:xfrm>
          <a:prstGeom prst="rect">
            <a:avLst/>
          </a:prstGeom>
          <a:solidFill>
            <a:schemeClr val="accent1">
              <a:lumMod val="20000"/>
              <a:lumOff val="80000"/>
            </a:schemeClr>
          </a:solidFill>
          <a:ln>
            <a:solidFill>
              <a:schemeClr val="accent1">
                <a:lumMod val="50000"/>
              </a:schemeClr>
            </a:solidFill>
          </a:ln>
          <a:effectLst>
            <a:outerShdw blurRad="44450" dist="27940" dir="5400000" algn="ctr">
              <a:srgbClr val="000000">
                <a:alpha val="32000"/>
              </a:srgbClr>
            </a:outerShdw>
          </a:effectLst>
          <a:scene3d>
            <a:camera prst="orthographicFront"/>
            <a:lightRig rig="threePt" dir="t"/>
          </a:scene3d>
          <a:sp3d>
            <a:bevelT w="101600" prst="ribl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nSpc>
                <a:spcPct val="150000"/>
              </a:lnSpc>
            </a:pPr>
            <a:r>
              <a:rPr lang="el-GR" sz="2000" b="1" dirty="0">
                <a:solidFill>
                  <a:schemeClr val="accent1">
                    <a:lumMod val="50000"/>
                  </a:schemeClr>
                </a:solidFill>
              </a:rPr>
              <a:t>Ιστοσελίδες Τμημάτων</a:t>
            </a:r>
          </a:p>
          <a:p>
            <a:pPr lvl="0">
              <a:lnSpc>
                <a:spcPct val="150000"/>
              </a:lnSpc>
              <a:buFont typeface="Wingdings" pitchFamily="2" charset="2"/>
              <a:buChar char="ü"/>
            </a:pPr>
            <a:r>
              <a:rPr lang="el-GR" sz="2000" dirty="0">
                <a:solidFill>
                  <a:schemeClr val="accent1">
                    <a:lumMod val="50000"/>
                  </a:schemeClr>
                </a:solidFill>
              </a:rPr>
              <a:t>Οδηγός Σπουδών,</a:t>
            </a:r>
            <a:r>
              <a:rPr lang="en-US" sz="2000" dirty="0">
                <a:solidFill>
                  <a:schemeClr val="accent1">
                    <a:lumMod val="50000"/>
                  </a:schemeClr>
                </a:solidFill>
              </a:rPr>
              <a:t> </a:t>
            </a:r>
            <a:endParaRPr lang="el-GR" sz="2000" dirty="0">
              <a:solidFill>
                <a:schemeClr val="accent1">
                  <a:lumMod val="50000"/>
                </a:schemeClr>
              </a:solidFill>
            </a:endParaRPr>
          </a:p>
          <a:p>
            <a:pPr lvl="0">
              <a:lnSpc>
                <a:spcPct val="150000"/>
              </a:lnSpc>
              <a:buFont typeface="Wingdings" pitchFamily="2" charset="2"/>
              <a:buChar char="ü"/>
            </a:pPr>
            <a:r>
              <a:rPr lang="el-GR" sz="2000" dirty="0">
                <a:solidFill>
                  <a:schemeClr val="accent1">
                    <a:lumMod val="50000"/>
                  </a:schemeClr>
                </a:solidFill>
              </a:rPr>
              <a:t>μαθησιακά αποτελέσματα, </a:t>
            </a:r>
          </a:p>
          <a:p>
            <a:pPr lvl="0">
              <a:lnSpc>
                <a:spcPct val="150000"/>
              </a:lnSpc>
              <a:buFont typeface="Wingdings" pitchFamily="2" charset="2"/>
              <a:buChar char="ü"/>
            </a:pPr>
            <a:r>
              <a:rPr lang="el-GR" sz="2000" dirty="0">
                <a:solidFill>
                  <a:schemeClr val="accent1">
                    <a:lumMod val="50000"/>
                  </a:schemeClr>
                </a:solidFill>
              </a:rPr>
              <a:t>επαγγελματικά δικαιώματα, </a:t>
            </a:r>
          </a:p>
          <a:p>
            <a:pPr lvl="0">
              <a:lnSpc>
                <a:spcPct val="150000"/>
              </a:lnSpc>
              <a:buFont typeface="Wingdings" pitchFamily="2" charset="2"/>
              <a:buChar char="ü"/>
            </a:pPr>
            <a:r>
              <a:rPr lang="el-GR" sz="2000" dirty="0">
                <a:solidFill>
                  <a:schemeClr val="accent1">
                    <a:lumMod val="50000"/>
                  </a:schemeClr>
                </a:solidFill>
              </a:rPr>
              <a:t>τρόποι παρακολούθησης, </a:t>
            </a:r>
          </a:p>
          <a:p>
            <a:pPr lvl="0">
              <a:lnSpc>
                <a:spcPct val="150000"/>
              </a:lnSpc>
              <a:buFont typeface="Wingdings" pitchFamily="2" charset="2"/>
              <a:buChar char="ü"/>
            </a:pPr>
            <a:r>
              <a:rPr lang="el-GR" sz="2000" dirty="0">
                <a:solidFill>
                  <a:schemeClr val="accent1">
                    <a:lumMod val="50000"/>
                  </a:schemeClr>
                </a:solidFill>
              </a:rPr>
              <a:t>κριτήρια αξιολόγησης, </a:t>
            </a:r>
          </a:p>
          <a:p>
            <a:pPr lvl="0">
              <a:lnSpc>
                <a:spcPct val="150000"/>
              </a:lnSpc>
              <a:buFont typeface="Wingdings" pitchFamily="2" charset="2"/>
              <a:buChar char="ü"/>
            </a:pPr>
            <a:r>
              <a:rPr lang="el-GR" sz="2000" dirty="0">
                <a:solidFill>
                  <a:schemeClr val="accent1">
                    <a:lumMod val="50000"/>
                  </a:schemeClr>
                </a:solidFill>
              </a:rPr>
              <a:t>τύπος πτυχίου που απονέμεται,</a:t>
            </a:r>
          </a:p>
          <a:p>
            <a:pPr lvl="0">
              <a:lnSpc>
                <a:spcPct val="150000"/>
              </a:lnSpc>
              <a:buFont typeface="Wingdings" pitchFamily="2" charset="2"/>
              <a:buChar char="ü"/>
            </a:pPr>
            <a:r>
              <a:rPr lang="el-GR" sz="2000" dirty="0">
                <a:solidFill>
                  <a:schemeClr val="accent1">
                    <a:lumMod val="50000"/>
                  </a:schemeClr>
                </a:solidFill>
              </a:rPr>
              <a:t> περιγράμματα μαθήματος, </a:t>
            </a:r>
          </a:p>
          <a:p>
            <a:pPr lvl="0">
              <a:lnSpc>
                <a:spcPct val="150000"/>
              </a:lnSpc>
              <a:buFont typeface="Wingdings" pitchFamily="2" charset="2"/>
              <a:buChar char="ü"/>
            </a:pPr>
            <a:r>
              <a:rPr lang="el-GR" sz="2000" dirty="0">
                <a:solidFill>
                  <a:schemeClr val="accent1">
                    <a:lumMod val="50000"/>
                  </a:schemeClr>
                </a:solidFill>
              </a:rPr>
              <a:t>βιογραφικά σημειώματα ΔΕΠ, </a:t>
            </a:r>
          </a:p>
          <a:p>
            <a:pPr lvl="0">
              <a:lnSpc>
                <a:spcPct val="150000"/>
              </a:lnSpc>
              <a:buFont typeface="Wingdings" pitchFamily="2" charset="2"/>
              <a:buChar char="ü"/>
            </a:pPr>
            <a:r>
              <a:rPr lang="el-GR" sz="2000" dirty="0">
                <a:solidFill>
                  <a:schemeClr val="accent1">
                    <a:lumMod val="50000"/>
                  </a:schemeClr>
                </a:solidFill>
              </a:rPr>
              <a:t>κανονισμός λειτουργίας ΠΠΣ</a:t>
            </a:r>
          </a:p>
        </p:txBody>
      </p:sp>
      <p:pic>
        <p:nvPicPr>
          <p:cNvPr id="12"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3"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4"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9695" y="6035695"/>
            <a:ext cx="822305" cy="822305"/>
          </a:xfrm>
          <a:prstGeom prst="rect">
            <a:avLst/>
          </a:prstGeom>
        </p:spPr>
      </p:pic>
      <p:pic>
        <p:nvPicPr>
          <p:cNvPr id="11" name="Picture 2" descr="20 Useful Tips to Get Your Payments – Kwachalelo Africa"/>
          <p:cNvPicPr>
            <a:picLocks noChangeAspect="1" noChangeArrowheads="1"/>
          </p:cNvPicPr>
          <p:nvPr/>
        </p:nvPicPr>
        <p:blipFill>
          <a:blip r:embed="rId5" cstate="print"/>
          <a:srcRect/>
          <a:stretch>
            <a:fillRect/>
          </a:stretch>
        </p:blipFill>
        <p:spPr bwMode="auto">
          <a:xfrm>
            <a:off x="-1" y="2150013"/>
            <a:ext cx="3451123" cy="2551948"/>
          </a:xfrm>
          <a:prstGeom prst="rect">
            <a:avLst/>
          </a:prstGeom>
          <a:noFill/>
        </p:spPr>
      </p:pic>
      <p:sp>
        <p:nvSpPr>
          <p:cNvPr id="19" name="18 - TextBox"/>
          <p:cNvSpPr txBox="1"/>
          <p:nvPr/>
        </p:nvSpPr>
        <p:spPr>
          <a:xfrm>
            <a:off x="4055806" y="2713703"/>
            <a:ext cx="1611999" cy="1631216"/>
          </a:xfrm>
          <a:prstGeom prst="rect">
            <a:avLst/>
          </a:prstGeom>
          <a:solidFill>
            <a:schemeClr val="accent1">
              <a:lumMod val="75000"/>
            </a:schemeClr>
          </a:solidFill>
          <a:effectLst>
            <a:softEdge rad="63500"/>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l-GR" sz="2000" b="1" dirty="0">
                <a:solidFill>
                  <a:schemeClr val="accent3">
                    <a:lumMod val="20000"/>
                    <a:lumOff val="80000"/>
                  </a:schemeClr>
                </a:solidFill>
              </a:rPr>
              <a:t>!!!  Τελετές υποδοχής για ενημέρωση φοιτητών!!!</a:t>
            </a:r>
          </a:p>
        </p:txBody>
      </p:sp>
    </p:spTree>
    <p:extLst>
      <p:ext uri="{BB962C8B-B14F-4D97-AF65-F5344CB8AC3E}">
        <p14:creationId xmlns:p14="http://schemas.microsoft.com/office/powerpoint/2010/main" val="390912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latin typeface="Calibri" pitchFamily="34" charset="0"/>
                <a:cs typeface="Calibri" pitchFamily="34" charset="0"/>
              </a:rPr>
              <a:t>Κομοτηνή, 16 Νοεμβρίου 2020</a:t>
            </a:r>
          </a:p>
        </p:txBody>
      </p:sp>
      <p:pic>
        <p:nvPicPr>
          <p:cNvPr id="5"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6"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9695" y="6035695"/>
            <a:ext cx="822305" cy="822305"/>
          </a:xfrm>
          <a:prstGeom prst="rect">
            <a:avLst/>
          </a:prstGeom>
        </p:spPr>
      </p:pic>
      <p:pic>
        <p:nvPicPr>
          <p:cNvPr id="1026" name="Picture 2" descr="Let's follow the good practice of social entrepreneurship on the island -  YSE"/>
          <p:cNvPicPr>
            <a:picLocks noChangeAspect="1" noChangeArrowheads="1"/>
          </p:cNvPicPr>
          <p:nvPr/>
        </p:nvPicPr>
        <p:blipFill>
          <a:blip r:embed="rId5" cstate="print"/>
          <a:srcRect/>
          <a:stretch>
            <a:fillRect/>
          </a:stretch>
        </p:blipFill>
        <p:spPr bwMode="auto">
          <a:xfrm>
            <a:off x="0" y="2133601"/>
            <a:ext cx="3444240" cy="2582339"/>
          </a:xfrm>
          <a:prstGeom prst="rect">
            <a:avLst/>
          </a:prstGeom>
          <a:noFill/>
        </p:spPr>
      </p:pic>
      <p:sp>
        <p:nvSpPr>
          <p:cNvPr id="2" name="Πάπυρος: Κατακόρυφος 1">
            <a:extLst>
              <a:ext uri="{FF2B5EF4-FFF2-40B4-BE49-F238E27FC236}">
                <a16:creationId xmlns:a16="http://schemas.microsoft.com/office/drawing/2014/main" id="{BE39020C-4FF3-4546-B675-D7881235F0DD}"/>
              </a:ext>
            </a:extLst>
          </p:cNvPr>
          <p:cNvSpPr/>
          <p:nvPr/>
        </p:nvSpPr>
        <p:spPr>
          <a:xfrm>
            <a:off x="5444455" y="1233182"/>
            <a:ext cx="5925240" cy="4572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l-GR" b="1" dirty="0"/>
              <a:t>Ισότητα και συμπερίληψη στο περιεχόμενο και την πρακτική</a:t>
            </a:r>
          </a:p>
          <a:p>
            <a:pPr marL="285750" indent="-285750" algn="ctr">
              <a:buFont typeface="Arial" panose="020B0604020202020204" pitchFamily="34" charset="0"/>
              <a:buChar char="•"/>
            </a:pPr>
            <a:r>
              <a:rPr lang="el-GR" b="1" dirty="0"/>
              <a:t>Χρήση νέων τεχνολογιών</a:t>
            </a:r>
          </a:p>
          <a:p>
            <a:pPr marL="285750" indent="-285750" algn="ctr">
              <a:buFont typeface="Arial" panose="020B0604020202020204" pitchFamily="34" charset="0"/>
              <a:buChar char="•"/>
            </a:pPr>
            <a:r>
              <a:rPr lang="el-GR" b="1" dirty="0"/>
              <a:t>Στρατηγική μάθηση (</a:t>
            </a:r>
            <a:r>
              <a:rPr lang="fr-FR" b="1" dirty="0"/>
              <a:t>l</a:t>
            </a:r>
            <a:r>
              <a:rPr lang="en-US" b="1" dirty="0"/>
              <a:t>earning how to learn)</a:t>
            </a:r>
          </a:p>
          <a:p>
            <a:pPr marL="285750" indent="-285750" algn="ctr">
              <a:buFont typeface="Arial" panose="020B0604020202020204" pitchFamily="34" charset="0"/>
              <a:buChar char="•"/>
            </a:pPr>
            <a:r>
              <a:rPr lang="el-GR" b="1" dirty="0"/>
              <a:t>Αυτορρύθμιση</a:t>
            </a:r>
          </a:p>
          <a:p>
            <a:pPr marL="285750" indent="-285750" algn="ctr">
              <a:buFont typeface="Arial" panose="020B0604020202020204" pitchFamily="34" charset="0"/>
              <a:buChar char="•"/>
            </a:pPr>
            <a:r>
              <a:rPr lang="el-GR" b="1" dirty="0"/>
              <a:t>Εναλλακτικοί τρόποι αξιολόγησης που να αξιολογούν όλα τα μαθησιακά αποτελέσματα</a:t>
            </a:r>
          </a:p>
          <a:p>
            <a:pPr marL="285750" indent="-285750" algn="ctr">
              <a:buFont typeface="Arial" panose="020B0604020202020204" pitchFamily="34" charset="0"/>
              <a:buChar char="•"/>
            </a:pPr>
            <a:r>
              <a:rPr lang="el-GR" b="1" dirty="0"/>
              <a:t>Ανατροφοδότηση μέσω της αποτίμησης της διδασκαλίας</a:t>
            </a:r>
          </a:p>
          <a:p>
            <a:pPr marL="285750" indent="-285750" algn="ctr">
              <a:buFont typeface="Arial" panose="020B0604020202020204" pitchFamily="34" charset="0"/>
              <a:buChar char="•"/>
            </a:pPr>
            <a:r>
              <a:rPr lang="el-GR" b="1" dirty="0"/>
              <a:t>Αναζήτηση εξατομικευμένης ή μη υποστήριξης από το </a:t>
            </a:r>
            <a:r>
              <a:rPr lang="el-GR" b="1" dirty="0" err="1"/>
              <a:t>ΓραΔΙΜ</a:t>
            </a:r>
            <a:endParaRPr lang="el-GR" b="1" dirty="0"/>
          </a:p>
          <a:p>
            <a:pPr marL="285750" indent="-285750" algn="ctr">
              <a:buFont typeface="Arial" panose="020B0604020202020204" pitchFamily="34" charset="0"/>
              <a:buChar char="•"/>
            </a:pPr>
            <a:r>
              <a:rPr lang="el-GR" b="1" dirty="0"/>
              <a:t>Ενημέρωση για επαγγελματικά προσόντα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latin typeface="Calibri" pitchFamily="34" charset="0"/>
                <a:cs typeface="Calibri" pitchFamily="34" charset="0"/>
              </a:rPr>
              <a:t>Κομοτηνή, 16 Νοεμβρίου 2020</a:t>
            </a:r>
          </a:p>
        </p:txBody>
      </p:sp>
      <p:pic>
        <p:nvPicPr>
          <p:cNvPr id="11"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2"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3"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9695" y="6035695"/>
            <a:ext cx="822305" cy="822305"/>
          </a:xfrm>
          <a:prstGeom prst="rect">
            <a:avLst/>
          </a:prstGeom>
        </p:spPr>
      </p:pic>
      <p:sp>
        <p:nvSpPr>
          <p:cNvPr id="1026" name="AutoShape 2" descr="The pros and cons of having regional accreditors go national (opin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The pros and cons of having regional accreditors go national (opin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4818" name="AutoShape 2" descr="Let's follow the good practice of social entrepreneurship on the island -  Y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 name="Picture 2" descr="Career Corner: Job Interview Questions To Answer And Ask -"/>
          <p:cNvPicPr>
            <a:picLocks noChangeAspect="1" noChangeArrowheads="1"/>
          </p:cNvPicPr>
          <p:nvPr/>
        </p:nvPicPr>
        <p:blipFill>
          <a:blip r:embed="rId5" cstate="print"/>
          <a:srcRect/>
          <a:stretch>
            <a:fillRect/>
          </a:stretch>
        </p:blipFill>
        <p:spPr bwMode="auto">
          <a:xfrm>
            <a:off x="0" y="2576348"/>
            <a:ext cx="3489434" cy="1744717"/>
          </a:xfrm>
          <a:prstGeom prst="rect">
            <a:avLst/>
          </a:prstGeom>
          <a:noFill/>
        </p:spPr>
      </p:pic>
      <p:pic>
        <p:nvPicPr>
          <p:cNvPr id="3" name="Picture 4" descr="To Get the Most Out of Your Team, Ask Better Questions - Business HorsePower"/>
          <p:cNvPicPr>
            <a:picLocks noChangeAspect="1" noChangeArrowheads="1"/>
          </p:cNvPicPr>
          <p:nvPr/>
        </p:nvPicPr>
        <p:blipFill>
          <a:blip r:embed="rId6" cstate="print"/>
          <a:srcRect/>
          <a:stretch>
            <a:fillRect/>
          </a:stretch>
        </p:blipFill>
        <p:spPr bwMode="auto">
          <a:xfrm>
            <a:off x="4968052" y="354013"/>
            <a:ext cx="3797575" cy="3797576"/>
          </a:xfrm>
          <a:prstGeom prst="rect">
            <a:avLst/>
          </a:prstGeom>
          <a:noFill/>
        </p:spPr>
      </p:pic>
      <p:sp>
        <p:nvSpPr>
          <p:cNvPr id="14" name="13 - TextBox"/>
          <p:cNvSpPr txBox="1"/>
          <p:nvPr/>
        </p:nvSpPr>
        <p:spPr>
          <a:xfrm>
            <a:off x="5108028" y="4172607"/>
            <a:ext cx="3888827" cy="830997"/>
          </a:xfrm>
          <a:prstGeom prst="rect">
            <a:avLst/>
          </a:prstGeom>
          <a:noFill/>
        </p:spPr>
        <p:txBody>
          <a:bodyPr wrap="square" rtlCol="0">
            <a:spAutoFit/>
          </a:bodyPr>
          <a:lstStyle/>
          <a:p>
            <a:r>
              <a:rPr lang="el-GR" sz="4800" b="1" i="1" dirty="0">
                <a:solidFill>
                  <a:schemeClr val="accent1">
                    <a:lumMod val="50000"/>
                  </a:schemeClr>
                </a:solidFill>
              </a:rPr>
              <a:t>Ερωτήσεις…..</a:t>
            </a:r>
          </a:p>
        </p:txBody>
      </p:sp>
    </p:spTree>
    <p:extLst>
      <p:ext uri="{BB962C8B-B14F-4D97-AF65-F5344CB8AC3E}">
        <p14:creationId xmlns:p14="http://schemas.microsoft.com/office/powerpoint/2010/main" val="2221963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latin typeface="Calibri" pitchFamily="34" charset="0"/>
                <a:cs typeface="Calibri" pitchFamily="34" charset="0"/>
              </a:rPr>
              <a:t>Κομοτηνή, 16 Νοεμβρίου 2020</a:t>
            </a:r>
          </a:p>
        </p:txBody>
      </p:sp>
      <p:pic>
        <p:nvPicPr>
          <p:cNvPr id="11"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2"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3"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9695" y="6035695"/>
            <a:ext cx="822305" cy="822305"/>
          </a:xfrm>
          <a:prstGeom prst="rect">
            <a:avLst/>
          </a:prstGeom>
        </p:spPr>
      </p:pic>
      <p:sp>
        <p:nvSpPr>
          <p:cNvPr id="1026" name="AutoShape 2" descr="The pros and cons of having regional accreditors go national (opin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The pros and cons of having regional accreditors go national (opin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4818" name="AutoShape 2" descr="Let's follow the good practice of social entrepreneurship on the island -  Y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 name="13 - TextBox"/>
          <p:cNvSpPr txBox="1"/>
          <p:nvPr/>
        </p:nvSpPr>
        <p:spPr>
          <a:xfrm>
            <a:off x="4330262" y="2659110"/>
            <a:ext cx="6421821" cy="1107996"/>
          </a:xfrm>
          <a:prstGeom prst="rect">
            <a:avLst/>
          </a:prstGeom>
          <a:noFill/>
        </p:spPr>
        <p:txBody>
          <a:bodyPr wrap="square" rtlCol="0">
            <a:spAutoFit/>
          </a:bodyPr>
          <a:lstStyle/>
          <a:p>
            <a:r>
              <a:rPr lang="el-GR" sz="6600" b="1" i="1" dirty="0">
                <a:solidFill>
                  <a:schemeClr val="accent1">
                    <a:lumMod val="50000"/>
                  </a:schemeClr>
                </a:solidFill>
              </a:rPr>
              <a:t>Ευχαριστώ πολύ!</a:t>
            </a:r>
          </a:p>
        </p:txBody>
      </p:sp>
      <p:pic>
        <p:nvPicPr>
          <p:cNvPr id="40962" name="Picture 2" descr="Thanks a lot Images, Stock Photos &amp; Vectors | Shutterstock"/>
          <p:cNvPicPr>
            <a:picLocks noChangeAspect="1" noChangeArrowheads="1"/>
          </p:cNvPicPr>
          <p:nvPr/>
        </p:nvPicPr>
        <p:blipFill>
          <a:blip r:embed="rId5" cstate="print"/>
          <a:srcRect/>
          <a:stretch>
            <a:fillRect/>
          </a:stretch>
        </p:blipFill>
        <p:spPr bwMode="auto">
          <a:xfrm>
            <a:off x="0" y="2487879"/>
            <a:ext cx="3447393" cy="1485031"/>
          </a:xfrm>
          <a:prstGeom prst="rect">
            <a:avLst/>
          </a:prstGeom>
          <a:noFill/>
        </p:spPr>
      </p:pic>
    </p:spTree>
    <p:extLst>
      <p:ext uri="{BB962C8B-B14F-4D97-AF65-F5344CB8AC3E}">
        <p14:creationId xmlns:p14="http://schemas.microsoft.com/office/powerpoint/2010/main" val="222196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9ADF4CC-29EE-4F6E-99A6-39D956723D75}"/>
              </a:ext>
            </a:extLst>
          </p:cNvPr>
          <p:cNvPicPr>
            <a:picLocks noChangeAspect="1"/>
          </p:cNvPicPr>
          <p:nvPr/>
        </p:nvPicPr>
        <p:blipFill>
          <a:blip r:embed="rId2" cstate="print"/>
          <a:stretch>
            <a:fillRect/>
          </a:stretch>
        </p:blipFill>
        <p:spPr>
          <a:xfrm>
            <a:off x="0" y="1585110"/>
            <a:ext cx="3076405" cy="4527442"/>
          </a:xfrm>
          <a:prstGeom prst="rect">
            <a:avLst/>
          </a:prstGeom>
        </p:spPr>
      </p:pic>
      <p:pic>
        <p:nvPicPr>
          <p:cNvPr id="7" name="Εικόνα 6">
            <a:extLst>
              <a:ext uri="{FF2B5EF4-FFF2-40B4-BE49-F238E27FC236}">
                <a16:creationId xmlns:a16="http://schemas.microsoft.com/office/drawing/2014/main" id="{6503085E-0525-40C5-9134-FDB9C13954EB}"/>
              </a:ext>
            </a:extLst>
          </p:cNvPr>
          <p:cNvPicPr>
            <a:picLocks noChangeAspect="1"/>
          </p:cNvPicPr>
          <p:nvPr/>
        </p:nvPicPr>
        <p:blipFill>
          <a:blip r:embed="rId3" cstate="print"/>
          <a:stretch>
            <a:fillRect/>
          </a:stretch>
        </p:blipFill>
        <p:spPr>
          <a:xfrm>
            <a:off x="4429281" y="870155"/>
            <a:ext cx="5228727" cy="412265"/>
          </a:xfrm>
          <a:prstGeom prst="rect">
            <a:avLst/>
          </a:prstGeom>
        </p:spPr>
      </p:pic>
      <p:pic>
        <p:nvPicPr>
          <p:cNvPr id="9" name="Εικόνα 8">
            <a:extLst>
              <a:ext uri="{FF2B5EF4-FFF2-40B4-BE49-F238E27FC236}">
                <a16:creationId xmlns:a16="http://schemas.microsoft.com/office/drawing/2014/main" id="{E0E33068-7EE7-4921-874B-8C2A73585E8E}"/>
              </a:ext>
            </a:extLst>
          </p:cNvPr>
          <p:cNvPicPr>
            <a:picLocks noChangeAspect="1"/>
          </p:cNvPicPr>
          <p:nvPr/>
        </p:nvPicPr>
        <p:blipFill>
          <a:blip r:embed="rId4" cstate="print"/>
          <a:stretch>
            <a:fillRect/>
          </a:stretch>
        </p:blipFill>
        <p:spPr>
          <a:xfrm>
            <a:off x="4680104" y="1356875"/>
            <a:ext cx="5353050" cy="304800"/>
          </a:xfrm>
          <a:prstGeom prst="rect">
            <a:avLst/>
          </a:prstGeom>
        </p:spPr>
      </p:pic>
      <p:pic>
        <p:nvPicPr>
          <p:cNvPr id="11" name="Εικόνα 10">
            <a:extLst>
              <a:ext uri="{FF2B5EF4-FFF2-40B4-BE49-F238E27FC236}">
                <a16:creationId xmlns:a16="http://schemas.microsoft.com/office/drawing/2014/main" id="{57546679-D4A5-4CC7-9C0D-0175051DD62F}"/>
              </a:ext>
            </a:extLst>
          </p:cNvPr>
          <p:cNvPicPr>
            <a:picLocks noChangeAspect="1"/>
          </p:cNvPicPr>
          <p:nvPr/>
        </p:nvPicPr>
        <p:blipFill>
          <a:blip r:embed="rId5" cstate="print"/>
          <a:stretch>
            <a:fillRect/>
          </a:stretch>
        </p:blipFill>
        <p:spPr>
          <a:xfrm>
            <a:off x="4652075" y="1824620"/>
            <a:ext cx="4591455" cy="359923"/>
          </a:xfrm>
          <a:prstGeom prst="rect">
            <a:avLst/>
          </a:prstGeom>
        </p:spPr>
      </p:pic>
      <p:pic>
        <p:nvPicPr>
          <p:cNvPr id="13" name="Εικόνα 12">
            <a:extLst>
              <a:ext uri="{FF2B5EF4-FFF2-40B4-BE49-F238E27FC236}">
                <a16:creationId xmlns:a16="http://schemas.microsoft.com/office/drawing/2014/main" id="{04220C17-7863-4D29-9035-52F191B43E3C}"/>
              </a:ext>
            </a:extLst>
          </p:cNvPr>
          <p:cNvPicPr>
            <a:picLocks noChangeAspect="1"/>
          </p:cNvPicPr>
          <p:nvPr/>
        </p:nvPicPr>
        <p:blipFill>
          <a:blip r:embed="rId6" cstate="print"/>
          <a:stretch>
            <a:fillRect/>
          </a:stretch>
        </p:blipFill>
        <p:spPr>
          <a:xfrm>
            <a:off x="4707568" y="2248120"/>
            <a:ext cx="5019472" cy="340468"/>
          </a:xfrm>
          <a:prstGeom prst="rect">
            <a:avLst/>
          </a:prstGeom>
        </p:spPr>
      </p:pic>
      <p:pic>
        <p:nvPicPr>
          <p:cNvPr id="15" name="Εικόνα 14">
            <a:extLst>
              <a:ext uri="{FF2B5EF4-FFF2-40B4-BE49-F238E27FC236}">
                <a16:creationId xmlns:a16="http://schemas.microsoft.com/office/drawing/2014/main" id="{D5334570-EBD3-424F-A178-AED3E7D17E75}"/>
              </a:ext>
            </a:extLst>
          </p:cNvPr>
          <p:cNvPicPr>
            <a:picLocks noChangeAspect="1"/>
          </p:cNvPicPr>
          <p:nvPr/>
        </p:nvPicPr>
        <p:blipFill>
          <a:blip r:embed="rId7" cstate="print"/>
          <a:stretch>
            <a:fillRect/>
          </a:stretch>
        </p:blipFill>
        <p:spPr>
          <a:xfrm>
            <a:off x="4717609" y="2603684"/>
            <a:ext cx="4980562" cy="359923"/>
          </a:xfrm>
          <a:prstGeom prst="rect">
            <a:avLst/>
          </a:prstGeom>
        </p:spPr>
      </p:pic>
      <p:pic>
        <p:nvPicPr>
          <p:cNvPr id="17" name="Εικόνα 16">
            <a:extLst>
              <a:ext uri="{FF2B5EF4-FFF2-40B4-BE49-F238E27FC236}">
                <a16:creationId xmlns:a16="http://schemas.microsoft.com/office/drawing/2014/main" id="{A3C467B6-151D-4A91-B2A4-691A7C498374}"/>
              </a:ext>
            </a:extLst>
          </p:cNvPr>
          <p:cNvPicPr>
            <a:picLocks noChangeAspect="1"/>
          </p:cNvPicPr>
          <p:nvPr/>
        </p:nvPicPr>
        <p:blipFill>
          <a:blip r:embed="rId8" cstate="print"/>
          <a:stretch>
            <a:fillRect/>
          </a:stretch>
        </p:blipFill>
        <p:spPr>
          <a:xfrm>
            <a:off x="4599087" y="3027184"/>
            <a:ext cx="4708187" cy="418289"/>
          </a:xfrm>
          <a:prstGeom prst="rect">
            <a:avLst/>
          </a:prstGeom>
        </p:spPr>
      </p:pic>
      <p:pic>
        <p:nvPicPr>
          <p:cNvPr id="19" name="Εικόνα 18">
            <a:extLst>
              <a:ext uri="{FF2B5EF4-FFF2-40B4-BE49-F238E27FC236}">
                <a16:creationId xmlns:a16="http://schemas.microsoft.com/office/drawing/2014/main" id="{8BD55F4E-6E2B-4691-8474-23BF4BDDD917}"/>
              </a:ext>
            </a:extLst>
          </p:cNvPr>
          <p:cNvPicPr>
            <a:picLocks noChangeAspect="1"/>
          </p:cNvPicPr>
          <p:nvPr/>
        </p:nvPicPr>
        <p:blipFill>
          <a:blip r:embed="rId9" cstate="print"/>
          <a:stretch>
            <a:fillRect/>
          </a:stretch>
        </p:blipFill>
        <p:spPr>
          <a:xfrm>
            <a:off x="4698981" y="3603430"/>
            <a:ext cx="4669277" cy="612843"/>
          </a:xfrm>
          <a:prstGeom prst="rect">
            <a:avLst/>
          </a:prstGeom>
        </p:spPr>
      </p:pic>
      <p:pic>
        <p:nvPicPr>
          <p:cNvPr id="21" name="Εικόνα 20">
            <a:extLst>
              <a:ext uri="{FF2B5EF4-FFF2-40B4-BE49-F238E27FC236}">
                <a16:creationId xmlns:a16="http://schemas.microsoft.com/office/drawing/2014/main" id="{0D5F2FE6-0035-41E3-A58C-3E4CF94D327D}"/>
              </a:ext>
            </a:extLst>
          </p:cNvPr>
          <p:cNvPicPr>
            <a:picLocks noChangeAspect="1"/>
          </p:cNvPicPr>
          <p:nvPr/>
        </p:nvPicPr>
        <p:blipFill>
          <a:blip r:embed="rId10" cstate="print"/>
          <a:stretch>
            <a:fillRect/>
          </a:stretch>
        </p:blipFill>
        <p:spPr>
          <a:xfrm>
            <a:off x="4522005" y="4121782"/>
            <a:ext cx="4357991" cy="418289"/>
          </a:xfrm>
          <a:prstGeom prst="rect">
            <a:avLst/>
          </a:prstGeom>
        </p:spPr>
      </p:pic>
      <p:pic>
        <p:nvPicPr>
          <p:cNvPr id="23" name="Εικόνα 22">
            <a:extLst>
              <a:ext uri="{FF2B5EF4-FFF2-40B4-BE49-F238E27FC236}">
                <a16:creationId xmlns:a16="http://schemas.microsoft.com/office/drawing/2014/main" id="{5381DE21-AAC3-499B-BE0C-8FB0E517CEF6}"/>
              </a:ext>
            </a:extLst>
          </p:cNvPr>
          <p:cNvPicPr>
            <a:picLocks noChangeAspect="1"/>
          </p:cNvPicPr>
          <p:nvPr/>
        </p:nvPicPr>
        <p:blipFill>
          <a:blip r:embed="rId11" cstate="print"/>
          <a:stretch>
            <a:fillRect/>
          </a:stretch>
        </p:blipFill>
        <p:spPr>
          <a:xfrm>
            <a:off x="4614373" y="4622993"/>
            <a:ext cx="4980562" cy="398834"/>
          </a:xfrm>
          <a:prstGeom prst="rect">
            <a:avLst/>
          </a:prstGeom>
        </p:spPr>
      </p:pic>
      <p:pic>
        <p:nvPicPr>
          <p:cNvPr id="14" name="Picture 10">
            <a:extLst>
              <a:ext uri="{FF2B5EF4-FFF2-40B4-BE49-F238E27FC236}">
                <a16:creationId xmlns:a16="http://schemas.microsoft.com/office/drawing/2014/main" id="{0AD0DEB2-C244-47D7-A7E7-8D58C75A0C2C}"/>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6"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8" name="Εικόνα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47121" y="5913121"/>
            <a:ext cx="944880" cy="944880"/>
          </a:xfrm>
          <a:prstGeom prst="rect">
            <a:avLst/>
          </a:prstGeom>
        </p:spPr>
      </p:pic>
      <p:sp>
        <p:nvSpPr>
          <p:cNvPr id="20"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2" name="21 - Ορθογώνιο"/>
          <p:cNvSpPr/>
          <p:nvPr/>
        </p:nvSpPr>
        <p:spPr>
          <a:xfrm>
            <a:off x="3598607" y="206166"/>
            <a:ext cx="7111255" cy="523220"/>
          </a:xfrm>
          <a:prstGeom prst="rect">
            <a:avLst/>
          </a:prstGeom>
        </p:spPr>
        <p:txBody>
          <a:bodyPr wrap="square">
            <a:spAutoFit/>
          </a:bodyPr>
          <a:lstStyle/>
          <a:p>
            <a:r>
              <a:rPr lang="el-GR" sz="2800" b="1" dirty="0">
                <a:solidFill>
                  <a:schemeClr val="accent1">
                    <a:lumMod val="50000"/>
                  </a:schemeClr>
                </a:solidFill>
              </a:rPr>
              <a:t>9 βασικές αρχές </a:t>
            </a:r>
            <a:r>
              <a:rPr lang="el-GR" sz="2800" b="1" dirty="0" err="1">
                <a:solidFill>
                  <a:schemeClr val="accent1">
                    <a:lumMod val="50000"/>
                  </a:schemeClr>
                </a:solidFill>
              </a:rPr>
              <a:t>φοιτητοκεντρικής</a:t>
            </a:r>
            <a:r>
              <a:rPr lang="el-GR" sz="2800" b="1" dirty="0">
                <a:solidFill>
                  <a:schemeClr val="accent1">
                    <a:lumMod val="50000"/>
                  </a:schemeClr>
                </a:solidFill>
              </a:rPr>
              <a:t> μάθησης</a:t>
            </a:r>
            <a:r>
              <a:rPr lang="en-US" sz="2800" b="1" dirty="0">
                <a:solidFill>
                  <a:schemeClr val="accent1">
                    <a:lumMod val="50000"/>
                  </a:schemeClr>
                </a:solidFill>
              </a:rPr>
              <a:t> </a:t>
            </a:r>
            <a:endParaRPr lang="el-GR" sz="2800" b="1" dirty="0">
              <a:solidFill>
                <a:schemeClr val="accent1">
                  <a:lumMod val="50000"/>
                </a:schemeClr>
              </a:solidFill>
            </a:endParaRPr>
          </a:p>
        </p:txBody>
      </p:sp>
      <p:sp>
        <p:nvSpPr>
          <p:cNvPr id="24" name="23 - Ορθογώνιο"/>
          <p:cNvSpPr/>
          <p:nvPr/>
        </p:nvSpPr>
        <p:spPr>
          <a:xfrm>
            <a:off x="3392138" y="5397902"/>
            <a:ext cx="8480314" cy="286232"/>
          </a:xfrm>
          <a:prstGeom prst="rect">
            <a:avLst/>
          </a:prstGeom>
        </p:spPr>
        <p:txBody>
          <a:bodyPr wrap="square">
            <a:spAutoFit/>
          </a:bodyPr>
          <a:lstStyle/>
          <a:p>
            <a:pPr marL="182880" lvl="0" indent="-182880">
              <a:lnSpc>
                <a:spcPct val="90000"/>
              </a:lnSpc>
              <a:spcBef>
                <a:spcPts val="1200"/>
              </a:spcBef>
              <a:buClr>
                <a:srgbClr val="40BAD2"/>
              </a:buClr>
            </a:pPr>
            <a:r>
              <a:rPr lang="en-US" sz="1400" dirty="0">
                <a:solidFill>
                  <a:srgbClr val="000000">
                    <a:lumMod val="65000"/>
                    <a:lumOff val="35000"/>
                  </a:srgbClr>
                </a:solidFill>
                <a:hlinkClick r:id="rId15"/>
              </a:rPr>
              <a:t>https://www.esu-online.org/?publication=overview-on-student-centred-learning-in-higher-education-in-europe</a:t>
            </a:r>
            <a:r>
              <a:rPr lang="en-US" sz="1400" dirty="0">
                <a:solidFill>
                  <a:srgbClr val="000000">
                    <a:lumMod val="65000"/>
                    <a:lumOff val="35000"/>
                  </a:srgbClr>
                </a:solidFill>
              </a:rPr>
              <a:t> </a:t>
            </a:r>
          </a:p>
        </p:txBody>
      </p:sp>
    </p:spTree>
    <p:extLst>
      <p:ext uri="{BB962C8B-B14F-4D97-AF65-F5344CB8AC3E}">
        <p14:creationId xmlns:p14="http://schemas.microsoft.com/office/powerpoint/2010/main" val="176489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5"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8616" y="1263659"/>
            <a:ext cx="2524836" cy="1200329"/>
          </a:xfrm>
          <a:prstGeom prst="rect">
            <a:avLst/>
          </a:prstGeom>
          <a:noFill/>
        </p:spPr>
        <p:txBody>
          <a:bodyPr wrap="square" rtlCol="0">
            <a:spAutoFit/>
          </a:bodyPr>
          <a:lstStyle/>
          <a:p>
            <a:pPr algn="ctr"/>
            <a:r>
              <a:rPr lang="el-GR" sz="2400" b="1" i="1" dirty="0">
                <a:solidFill>
                  <a:schemeClr val="bg1"/>
                </a:solidFill>
                <a:latin typeface="Calibri" pitchFamily="34" charset="0"/>
                <a:cs typeface="Calibri" pitchFamily="34" charset="0"/>
              </a:rPr>
              <a:t>Το ερωτηματολόγιο της ΜΟΔΙΠ…</a:t>
            </a:r>
          </a:p>
        </p:txBody>
      </p:sp>
      <p:sp>
        <p:nvSpPr>
          <p:cNvPr id="16" name="TextBox 15"/>
          <p:cNvSpPr txBox="1"/>
          <p:nvPr/>
        </p:nvSpPr>
        <p:spPr>
          <a:xfrm>
            <a:off x="2" y="6243501"/>
            <a:ext cx="3452882"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r>
              <a:rPr lang="en-US" dirty="0">
                <a:solidFill>
                  <a:schemeClr val="accent1">
                    <a:lumMod val="75000"/>
                  </a:schemeClr>
                </a:solidFill>
              </a:rPr>
              <a:t>   </a:t>
            </a:r>
            <a:endParaRPr lang="el-GR" dirty="0">
              <a:solidFill>
                <a:schemeClr val="accent1">
                  <a:lumMod val="75000"/>
                </a:schemeClr>
              </a:solidFill>
            </a:endParaRPr>
          </a:p>
        </p:txBody>
      </p:sp>
      <p:sp>
        <p:nvSpPr>
          <p:cNvPr id="17410" name="AutoShape 2" descr="Αξιολόγηση υπηρεσιών Ε.Ε.Α. - E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2" name="AutoShape 4" descr="Αξιολόγηση υπηρεσιών Ε.Ε.Α. - E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8"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29" name="Διάσημα 4"/>
          <p:cNvSpPr/>
          <p:nvPr/>
        </p:nvSpPr>
        <p:spPr>
          <a:xfrm>
            <a:off x="5725271" y="3270116"/>
            <a:ext cx="741459" cy="317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rtl="0">
              <a:lnSpc>
                <a:spcPct val="90000"/>
              </a:lnSpc>
              <a:spcBef>
                <a:spcPct val="0"/>
              </a:spcBef>
              <a:spcAft>
                <a:spcPct val="35000"/>
              </a:spcAft>
            </a:pPr>
            <a:r>
              <a:rPr lang="el-GR" sz="700" kern="1200" dirty="0"/>
              <a:t>Συμμετοχή φοιτητών στα ΠΣ</a:t>
            </a:r>
          </a:p>
        </p:txBody>
      </p:sp>
      <p:graphicFrame>
        <p:nvGraphicFramePr>
          <p:cNvPr id="31" name="30 - Διάγραμμα"/>
          <p:cNvGraphicFramePr/>
          <p:nvPr/>
        </p:nvGraphicFramePr>
        <p:xfrm>
          <a:off x="3452884" y="723900"/>
          <a:ext cx="8202304" cy="54292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11 - TextBox"/>
          <p:cNvSpPr txBox="1"/>
          <p:nvPr/>
        </p:nvSpPr>
        <p:spPr>
          <a:xfrm>
            <a:off x="3982065" y="1224116"/>
            <a:ext cx="2079522" cy="923330"/>
          </a:xfrm>
          <a:prstGeom prst="rect">
            <a:avLst/>
          </a:prstGeom>
          <a:effectLst>
            <a:outerShdw blurRad="152400" dist="317500" dir="5400000" sx="90000" sy="-19000" rotWithShape="0">
              <a:prstClr val="black">
                <a:alpha val="15000"/>
              </a:prstClr>
            </a:outerShdw>
          </a:effectLst>
        </p:spPr>
        <p:style>
          <a:lnRef idx="0">
            <a:scrgbClr r="0" g="0" b="0"/>
          </a:lnRef>
          <a:fillRef idx="1003">
            <a:schemeClr val="lt1"/>
          </a:fillRef>
          <a:effectRef idx="0">
            <a:scrgbClr r="0" g="0" b="0"/>
          </a:effectRef>
          <a:fontRef idx="major"/>
        </p:style>
        <p:txBody>
          <a:bodyPr wrap="square" rtlCol="0">
            <a:spAutoFit/>
          </a:bodyPr>
          <a:lstStyle/>
          <a:p>
            <a:r>
              <a:rPr lang="el-GR" b="1" i="1" dirty="0">
                <a:solidFill>
                  <a:srgbClr val="002060"/>
                </a:solidFill>
              </a:rPr>
              <a:t>Μπορούμε να υποστηρίξουμε τις απαντήσεις μας?</a:t>
            </a:r>
          </a:p>
        </p:txBody>
      </p:sp>
      <p:pic>
        <p:nvPicPr>
          <p:cNvPr id="3" name="Εικόνα 2">
            <a:extLst>
              <a:ext uri="{FF2B5EF4-FFF2-40B4-BE49-F238E27FC236}">
                <a16:creationId xmlns:a16="http://schemas.microsoft.com/office/drawing/2014/main" id="{65306A4B-2B30-4101-9DC1-E2F1B1B7B31B}"/>
              </a:ext>
            </a:extLst>
          </p:cNvPr>
          <p:cNvPicPr>
            <a:picLocks noChangeAspect="1"/>
          </p:cNvPicPr>
          <p:nvPr/>
        </p:nvPicPr>
        <p:blipFill>
          <a:blip r:embed="rId10" cstate="print"/>
          <a:stretch>
            <a:fillRect/>
          </a:stretch>
        </p:blipFill>
        <p:spPr>
          <a:xfrm>
            <a:off x="0" y="2848787"/>
            <a:ext cx="3451120" cy="3253446"/>
          </a:xfrm>
          <a:prstGeom prst="rect">
            <a:avLst/>
          </a:prstGeom>
        </p:spPr>
      </p:pic>
      <p:sp>
        <p:nvSpPr>
          <p:cNvPr id="6" name="TextBox 5">
            <a:extLst>
              <a:ext uri="{FF2B5EF4-FFF2-40B4-BE49-F238E27FC236}">
                <a16:creationId xmlns:a16="http://schemas.microsoft.com/office/drawing/2014/main" id="{FD612ED0-C6A3-403B-AC95-276A1BDD3B70}"/>
              </a:ext>
            </a:extLst>
          </p:cNvPr>
          <p:cNvSpPr txBox="1"/>
          <p:nvPr/>
        </p:nvSpPr>
        <p:spPr>
          <a:xfrm>
            <a:off x="3982065" y="6153150"/>
            <a:ext cx="6898456" cy="646331"/>
          </a:xfrm>
          <a:prstGeom prst="rect">
            <a:avLst/>
          </a:prstGeom>
          <a:noFill/>
        </p:spPr>
        <p:txBody>
          <a:bodyPr wrap="square" rtlCol="0">
            <a:spAutoFit/>
          </a:bodyPr>
          <a:lstStyle/>
          <a:p>
            <a:r>
              <a:rPr lang="en-US" dirty="0">
                <a:hlinkClick r:id="rId11"/>
              </a:rPr>
              <a:t>https://www.esu-online.org/?publication=student-centred-learning-toolkit-students-staff-higher-education-institutions</a:t>
            </a:r>
            <a:r>
              <a:rPr lang="en-US" dirty="0"/>
              <a:t> </a:t>
            </a:r>
            <a:endParaRPr lang="el-GR" dirty="0"/>
          </a:p>
        </p:txBody>
      </p:sp>
    </p:spTree>
    <p:extLst>
      <p:ext uri="{BB962C8B-B14F-4D97-AF65-F5344CB8AC3E}">
        <p14:creationId xmlns:p14="http://schemas.microsoft.com/office/powerpoint/2010/main" val="202872931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sp>
        <p:nvSpPr>
          <p:cNvPr id="2" name="TextBox 1"/>
          <p:cNvSpPr txBox="1"/>
          <p:nvPr/>
        </p:nvSpPr>
        <p:spPr>
          <a:xfrm>
            <a:off x="3465872" y="427704"/>
            <a:ext cx="2035276" cy="3416320"/>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i="1" dirty="0">
                <a:solidFill>
                  <a:schemeClr val="accent6">
                    <a:lumMod val="50000"/>
                  </a:schemeClr>
                </a:solidFill>
                <a:latin typeface="Calibri" pitchFamily="34" charset="0"/>
                <a:cs typeface="Calibri" pitchFamily="34" charset="0"/>
              </a:rPr>
              <a:t>1. </a:t>
            </a:r>
            <a:r>
              <a:rPr lang="el-GR" i="1" dirty="0">
                <a:solidFill>
                  <a:schemeClr val="accent6">
                    <a:lumMod val="50000"/>
                  </a:schemeClr>
                </a:solidFill>
                <a:latin typeface="Calibri" pitchFamily="34" charset="0"/>
                <a:cs typeface="Calibri" pitchFamily="34" charset="0"/>
              </a:rPr>
              <a:t>Υπάρχουν στο Τμήμα θεσμοθετημένες διαφανείς διαδικασίες που επιτρέπουν στους φοιτητές/</a:t>
            </a:r>
            <a:r>
              <a:rPr lang="el-GR" i="1" dirty="0" err="1">
                <a:solidFill>
                  <a:schemeClr val="accent6">
                    <a:lumMod val="50000"/>
                  </a:schemeClr>
                </a:solidFill>
                <a:latin typeface="Calibri" pitchFamily="34" charset="0"/>
                <a:cs typeface="Calibri" pitchFamily="34" charset="0"/>
              </a:rPr>
              <a:t>τριες</a:t>
            </a:r>
            <a:r>
              <a:rPr lang="el-GR" i="1" dirty="0">
                <a:solidFill>
                  <a:schemeClr val="accent6">
                    <a:lumMod val="50000"/>
                  </a:schemeClr>
                </a:solidFill>
                <a:latin typeface="Calibri" pitchFamily="34" charset="0"/>
                <a:cs typeface="Calibri" pitchFamily="34" charset="0"/>
              </a:rPr>
              <a:t> να εκφράζουν τη γνώμη τους για την ποιότητα της εκπαιδευτικής διαδικασίας;</a:t>
            </a: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8"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600" b="1" i="1" kern="1200" dirty="0">
                <a:solidFill>
                  <a:srgbClr val="002060"/>
                </a:solidFill>
                <a:latin typeface="Calibri" pitchFamily="34" charset="0"/>
                <a:cs typeface="Calibri" pitchFamily="34" charset="0"/>
              </a:rPr>
              <a:t>Συμμετοχή φοιτητών στα ΠΣ</a:t>
            </a:r>
          </a:p>
        </p:txBody>
      </p:sp>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graphicFrame>
        <p:nvGraphicFramePr>
          <p:cNvPr id="23" name="22 - Διάγραμμα"/>
          <p:cNvGraphicFramePr/>
          <p:nvPr/>
        </p:nvGraphicFramePr>
        <p:xfrm>
          <a:off x="5412658" y="191727"/>
          <a:ext cx="5309419" cy="47489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4584" name="Picture 8" descr="File:Capture-one-logo.svg - Wikimedia Commons"/>
          <p:cNvPicPr>
            <a:picLocks noChangeAspect="1" noChangeArrowheads="1"/>
          </p:cNvPicPr>
          <p:nvPr/>
        </p:nvPicPr>
        <p:blipFill>
          <a:blip r:embed="rId10" cstate="print"/>
          <a:srcRect/>
          <a:stretch>
            <a:fillRect/>
          </a:stretch>
        </p:blipFill>
        <p:spPr bwMode="auto">
          <a:xfrm>
            <a:off x="1519085" y="1120877"/>
            <a:ext cx="634180" cy="634180"/>
          </a:xfrm>
          <a:prstGeom prst="rect">
            <a:avLst/>
          </a:prstGeom>
          <a:noFill/>
        </p:spPr>
      </p:pic>
      <p:sp>
        <p:nvSpPr>
          <p:cNvPr id="13314" name="AutoShape 2" descr="OneMain Financ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16" name="AutoShape 4" descr="OneMain Financ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 name="TextBox 1"/>
          <p:cNvSpPr txBox="1"/>
          <p:nvPr/>
        </p:nvSpPr>
        <p:spPr>
          <a:xfrm>
            <a:off x="3428235" y="4862600"/>
            <a:ext cx="3680492" cy="1754326"/>
          </a:xfrm>
          <a:prstGeom prst="rect">
            <a:avLst/>
          </a:prstGeom>
          <a:noFill/>
          <a:effectLst>
            <a:outerShdw blurRad="50800" dist="38100" dir="10800000" algn="r" rotWithShape="0">
              <a:prstClr val="black">
                <a:alpha val="40000"/>
              </a:prstClr>
            </a:outerShdw>
          </a:effectLst>
        </p:spPr>
        <p:txBody>
          <a:bodyPr wrap="square" rtlCol="0">
            <a:spAutoFit/>
          </a:bodyPr>
          <a:lstStyle/>
          <a:p>
            <a:r>
              <a:rPr lang="el-GR" i="1" dirty="0">
                <a:solidFill>
                  <a:schemeClr val="accent6">
                    <a:lumMod val="50000"/>
                  </a:schemeClr>
                </a:solidFill>
                <a:latin typeface="Calibri" pitchFamily="34" charset="0"/>
                <a:cs typeface="Calibri" pitchFamily="34" charset="0"/>
              </a:rPr>
              <a:t>6</a:t>
            </a:r>
            <a:r>
              <a:rPr lang="en-US" i="1" dirty="0">
                <a:solidFill>
                  <a:schemeClr val="accent6">
                    <a:lumMod val="50000"/>
                  </a:schemeClr>
                </a:solidFill>
                <a:latin typeface="Calibri" pitchFamily="34" charset="0"/>
                <a:cs typeface="Calibri" pitchFamily="34" charset="0"/>
              </a:rPr>
              <a:t>. </a:t>
            </a:r>
            <a:r>
              <a:rPr lang="el-GR" i="1" dirty="0">
                <a:solidFill>
                  <a:schemeClr val="accent6">
                    <a:lumMod val="50000"/>
                  </a:schemeClr>
                </a:solidFill>
                <a:latin typeface="Calibri" pitchFamily="34" charset="0"/>
                <a:cs typeface="Calibri" pitchFamily="34" charset="0"/>
              </a:rPr>
              <a:t>Υπάρχουν θεσμοθετημένες ξεκάθαρες διαδικασίες που να επιτρέπουν στους φοιτητές/</a:t>
            </a:r>
            <a:r>
              <a:rPr lang="el-GR" i="1" dirty="0" err="1">
                <a:solidFill>
                  <a:schemeClr val="accent6">
                    <a:lumMod val="50000"/>
                  </a:schemeClr>
                </a:solidFill>
                <a:latin typeface="Calibri" pitchFamily="34" charset="0"/>
                <a:cs typeface="Calibri" pitchFamily="34" charset="0"/>
              </a:rPr>
              <a:t>τριες</a:t>
            </a:r>
            <a:r>
              <a:rPr lang="el-GR" i="1" dirty="0">
                <a:solidFill>
                  <a:schemeClr val="accent6">
                    <a:lumMod val="50000"/>
                  </a:schemeClr>
                </a:solidFill>
                <a:latin typeface="Calibri" pitchFamily="34" charset="0"/>
                <a:cs typeface="Calibri" pitchFamily="34" charset="0"/>
              </a:rPr>
              <a:t> να προσφύγουν εναντίον αποφάσεων που αφορούν την ακαδημαϊκή τους πορεία και πρόοδο;</a:t>
            </a:r>
          </a:p>
        </p:txBody>
      </p:sp>
      <p:sp>
        <p:nvSpPr>
          <p:cNvPr id="16" name="15 - TextBox"/>
          <p:cNvSpPr txBox="1"/>
          <p:nvPr/>
        </p:nvSpPr>
        <p:spPr>
          <a:xfrm>
            <a:off x="7993629" y="4660477"/>
            <a:ext cx="3406877" cy="1969770"/>
          </a:xfrm>
          <a:prstGeom prst="rect">
            <a:avLst/>
          </a:prstGeom>
          <a:noFill/>
        </p:spPr>
        <p:txBody>
          <a:bodyPr wrap="square" rtlCol="0">
            <a:spAutoFit/>
          </a:bodyPr>
          <a:lstStyle/>
          <a:p>
            <a:r>
              <a:rPr lang="el-GR" b="1" i="1" dirty="0">
                <a:solidFill>
                  <a:schemeClr val="accent4">
                    <a:lumMod val="50000"/>
                  </a:schemeClr>
                </a:solidFill>
              </a:rPr>
              <a:t>Γραφείο Συνηγόρου του Φοιτητή</a:t>
            </a:r>
          </a:p>
          <a:p>
            <a:endParaRPr lang="el-GR" b="1" i="1" dirty="0">
              <a:solidFill>
                <a:srgbClr val="002060"/>
              </a:solidFill>
            </a:endParaRPr>
          </a:p>
          <a:p>
            <a:endParaRPr lang="el-GR" b="1" i="1" dirty="0">
              <a:solidFill>
                <a:srgbClr val="002060"/>
              </a:solidFill>
            </a:endParaRPr>
          </a:p>
          <a:p>
            <a:endParaRPr lang="el-GR" b="1" i="1" dirty="0">
              <a:solidFill>
                <a:srgbClr val="002060"/>
              </a:solidFill>
            </a:endParaRPr>
          </a:p>
          <a:p>
            <a:endParaRPr lang="el-GR" b="1" i="1" dirty="0">
              <a:solidFill>
                <a:srgbClr val="002060"/>
              </a:solidFill>
            </a:endParaRPr>
          </a:p>
          <a:p>
            <a:r>
              <a:rPr lang="el-GR" b="1" i="1" dirty="0">
                <a:solidFill>
                  <a:srgbClr val="002060"/>
                </a:solidFill>
              </a:rPr>
              <a:t> </a:t>
            </a:r>
            <a:r>
              <a:rPr lang="en-US" sz="1400" i="1" u="sng" dirty="0">
                <a:solidFill>
                  <a:srgbClr val="0070C0"/>
                </a:solidFill>
              </a:rPr>
              <a:t>http://duth.gr/</a:t>
            </a:r>
            <a:r>
              <a:rPr lang="el-GR" sz="1400" i="1" u="sng" dirty="0">
                <a:solidFill>
                  <a:srgbClr val="0070C0"/>
                </a:solidFill>
              </a:rPr>
              <a:t>Υπηρεσίες/Δομές/Γραφείο-</a:t>
            </a:r>
            <a:r>
              <a:rPr lang="el-GR" sz="1400" i="1" u="sng" dirty="0" err="1">
                <a:solidFill>
                  <a:srgbClr val="0070C0"/>
                </a:solidFill>
              </a:rPr>
              <a:t>Συνήγορου</a:t>
            </a:r>
            <a:r>
              <a:rPr lang="el-GR" sz="1400" i="1" u="sng" dirty="0">
                <a:solidFill>
                  <a:srgbClr val="0070C0"/>
                </a:solidFill>
              </a:rPr>
              <a:t>-του-</a:t>
            </a:r>
            <a:r>
              <a:rPr lang="el-GR" sz="1400" i="1" u="sng" dirty="0" err="1">
                <a:solidFill>
                  <a:srgbClr val="0070C0"/>
                </a:solidFill>
              </a:rPr>
              <a:t>Φοιτητ</a:t>
            </a:r>
            <a:r>
              <a:rPr lang="el-GR" sz="1400" i="1" u="sng" dirty="0">
                <a:solidFill>
                  <a:srgbClr val="0070C0"/>
                </a:solidFill>
              </a:rPr>
              <a:t>ή </a:t>
            </a:r>
          </a:p>
        </p:txBody>
      </p:sp>
      <p:pic>
        <p:nvPicPr>
          <p:cNvPr id="17" name="Picture 6" descr="Βρες την κεντρική ιδέα! - Kέντρο ειδικών θεραπειών Μαθαίνω Αλλιώς"/>
          <p:cNvPicPr>
            <a:picLocks noChangeAspect="1" noChangeArrowheads="1"/>
          </p:cNvPicPr>
          <p:nvPr/>
        </p:nvPicPr>
        <p:blipFill>
          <a:blip r:embed="rId11" cstate="print"/>
          <a:srcRect l="26764" r="26278"/>
          <a:stretch>
            <a:fillRect/>
          </a:stretch>
        </p:blipFill>
        <p:spPr bwMode="auto">
          <a:xfrm>
            <a:off x="7253642" y="5179934"/>
            <a:ext cx="607248" cy="843896"/>
          </a:xfrm>
          <a:prstGeom prst="rect">
            <a:avLst/>
          </a:prstGeom>
          <a:noFill/>
        </p:spPr>
      </p:pic>
      <p:pic>
        <p:nvPicPr>
          <p:cNvPr id="20" name="Picture 2" descr="Τ.Ε.Ι. Κεντρικής Μακεδονίας - Αρχική"/>
          <p:cNvPicPr>
            <a:picLocks noChangeAspect="1" noChangeArrowheads="1"/>
          </p:cNvPicPr>
          <p:nvPr/>
        </p:nvPicPr>
        <p:blipFill>
          <a:blip r:embed="rId12" cstate="print"/>
          <a:srcRect/>
          <a:stretch>
            <a:fillRect/>
          </a:stretch>
        </p:blipFill>
        <p:spPr bwMode="auto">
          <a:xfrm>
            <a:off x="8031217" y="5043935"/>
            <a:ext cx="3333750" cy="952500"/>
          </a:xfrm>
          <a:prstGeom prst="rect">
            <a:avLst/>
          </a:prstGeom>
          <a:noFill/>
        </p:spPr>
      </p:pic>
      <p:pic>
        <p:nvPicPr>
          <p:cNvPr id="22" name="Picture 2" descr="How to Answer an Unanswerable Question"/>
          <p:cNvPicPr>
            <a:picLocks noChangeAspect="1" noChangeArrowheads="1"/>
          </p:cNvPicPr>
          <p:nvPr/>
        </p:nvPicPr>
        <p:blipFill>
          <a:blip r:embed="rId13"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7" name="26 - TextBox"/>
          <p:cNvSpPr txBox="1"/>
          <p:nvPr/>
        </p:nvSpPr>
        <p:spPr>
          <a:xfrm>
            <a:off x="8406580" y="2920180"/>
            <a:ext cx="2949677" cy="923330"/>
          </a:xfrm>
          <a:prstGeom prst="rect">
            <a:avLst/>
          </a:prstGeom>
          <a:solidFill>
            <a:schemeClr val="accent2">
              <a:lumMod val="75000"/>
            </a:schemeClr>
          </a:solidFill>
          <a:ln>
            <a:noFill/>
          </a:ln>
          <a:effectLst>
            <a:outerShdw blurRad="76200" dir="13500000" sy="23000" kx="1200000" algn="br" rotWithShape="0">
              <a:prstClr val="black">
                <a:alpha val="20000"/>
              </a:prst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b="1" dirty="0"/>
              <a:t>Συμμετέχει φοιτητής στην Επιτροπή Προγράμματος Σπουδών και την ΟΜΕΑ;</a:t>
            </a:r>
          </a:p>
        </p:txBody>
      </p:sp>
      <p:pic>
        <p:nvPicPr>
          <p:cNvPr id="20" name="Picture 8" descr="File:Capture-one-logo.svg - Wikimedia Commons"/>
          <p:cNvPicPr>
            <a:picLocks noChangeAspect="1" noChangeArrowheads="1"/>
          </p:cNvPicPr>
          <p:nvPr/>
        </p:nvPicPr>
        <p:blipFill>
          <a:blip r:embed="rId5" cstate="print"/>
          <a:srcRect/>
          <a:stretch>
            <a:fillRect/>
          </a:stretch>
        </p:blipFill>
        <p:spPr bwMode="auto">
          <a:xfrm>
            <a:off x="1519085" y="1120877"/>
            <a:ext cx="634180" cy="634180"/>
          </a:xfrm>
          <a:prstGeom prst="rect">
            <a:avLst/>
          </a:prstGeom>
          <a:noFill/>
        </p:spPr>
      </p:pic>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600" b="1" i="1" kern="1200" dirty="0">
                <a:solidFill>
                  <a:srgbClr val="002060"/>
                </a:solidFill>
                <a:latin typeface="Calibri" pitchFamily="34" charset="0"/>
                <a:cs typeface="Calibri" pitchFamily="34" charset="0"/>
              </a:rPr>
              <a:t>Συμμετοχή φοιτητών στα ΠΣ</a:t>
            </a:r>
          </a:p>
        </p:txBody>
      </p:sp>
      <p:sp>
        <p:nvSpPr>
          <p:cNvPr id="22" name="TextBox 1"/>
          <p:cNvSpPr txBox="1"/>
          <p:nvPr/>
        </p:nvSpPr>
        <p:spPr>
          <a:xfrm>
            <a:off x="3482729" y="858116"/>
            <a:ext cx="4454014" cy="4524315"/>
          </a:xfrm>
          <a:prstGeom prst="rect">
            <a:avLst/>
          </a:prstGeom>
          <a:noFill/>
          <a:effectLst>
            <a:outerShdw blurRad="50800" dist="38100" dir="10800000" algn="r" rotWithShape="0">
              <a:prstClr val="black">
                <a:alpha val="40000"/>
              </a:prstClr>
            </a:outerShdw>
          </a:effectLst>
        </p:spPr>
        <p:txBody>
          <a:bodyPr wrap="square" rtlCol="0">
            <a:spAutoFit/>
          </a:bodyPr>
          <a:lstStyle/>
          <a:p>
            <a:r>
              <a:rPr lang="el-GR" i="1" dirty="0">
                <a:solidFill>
                  <a:schemeClr val="accent6">
                    <a:lumMod val="50000"/>
                  </a:schemeClr>
                </a:solidFill>
                <a:latin typeface="Calibri" pitchFamily="34" charset="0"/>
                <a:cs typeface="Calibri" pitchFamily="34" charset="0"/>
              </a:rPr>
              <a:t>2</a:t>
            </a:r>
            <a:r>
              <a:rPr lang="en-US" i="1" dirty="0">
                <a:solidFill>
                  <a:schemeClr val="accent6">
                    <a:lumMod val="50000"/>
                  </a:schemeClr>
                </a:solidFill>
                <a:latin typeface="Calibri" pitchFamily="34" charset="0"/>
                <a:cs typeface="Calibri" pitchFamily="34" charset="0"/>
              </a:rPr>
              <a:t>. </a:t>
            </a:r>
            <a:r>
              <a:rPr lang="el-GR" i="1" dirty="0">
                <a:solidFill>
                  <a:schemeClr val="accent6">
                    <a:lumMod val="50000"/>
                  </a:schemeClr>
                </a:solidFill>
                <a:latin typeface="Calibri" pitchFamily="34" charset="0"/>
                <a:cs typeface="Calibri" pitchFamily="34" charset="0"/>
              </a:rPr>
              <a:t>Το Τμήμα συμβουλεύεται τους φοιτητές/ </a:t>
            </a:r>
            <a:r>
              <a:rPr lang="el-GR" i="1" dirty="0" err="1">
                <a:solidFill>
                  <a:schemeClr val="accent6">
                    <a:lumMod val="50000"/>
                  </a:schemeClr>
                </a:solidFill>
                <a:latin typeface="Calibri" pitchFamily="34" charset="0"/>
                <a:cs typeface="Calibri" pitchFamily="34" charset="0"/>
              </a:rPr>
              <a:t>τριες</a:t>
            </a:r>
            <a:r>
              <a:rPr lang="el-GR" i="1" dirty="0">
                <a:solidFill>
                  <a:schemeClr val="accent6">
                    <a:lumMod val="50000"/>
                  </a:schemeClr>
                </a:solidFill>
                <a:latin typeface="Calibri" pitchFamily="34" charset="0"/>
                <a:cs typeface="Calibri" pitchFamily="34" charset="0"/>
              </a:rPr>
              <a:t> για το περιεχόμενο του ΠΣ; </a:t>
            </a:r>
          </a:p>
          <a:p>
            <a:endParaRPr lang="en-US" i="1" dirty="0">
              <a:solidFill>
                <a:schemeClr val="accent6">
                  <a:lumMod val="50000"/>
                </a:schemeClr>
              </a:solidFill>
              <a:latin typeface="Calibri" pitchFamily="34" charset="0"/>
              <a:cs typeface="Calibri" pitchFamily="34" charset="0"/>
            </a:endParaRPr>
          </a:p>
          <a:p>
            <a:endParaRPr lang="el-GR" i="1" dirty="0">
              <a:solidFill>
                <a:schemeClr val="accent6">
                  <a:lumMod val="50000"/>
                </a:schemeClr>
              </a:solidFill>
              <a:latin typeface="Calibri" pitchFamily="34" charset="0"/>
              <a:cs typeface="Calibri" pitchFamily="34" charset="0"/>
            </a:endParaRPr>
          </a:p>
          <a:p>
            <a:pPr lvl="0"/>
            <a:r>
              <a:rPr lang="el-GR" i="1" dirty="0">
                <a:solidFill>
                  <a:srgbClr val="D5393D">
                    <a:lumMod val="50000"/>
                  </a:srgbClr>
                </a:solidFill>
                <a:latin typeface="Calibri" pitchFamily="34" charset="0"/>
                <a:cs typeface="Calibri" pitchFamily="34" charset="0"/>
              </a:rPr>
              <a:t>3</a:t>
            </a:r>
            <a:r>
              <a:rPr lang="en-US" i="1" dirty="0">
                <a:solidFill>
                  <a:srgbClr val="D5393D">
                    <a:lumMod val="50000"/>
                  </a:srgbClr>
                </a:solidFill>
                <a:latin typeface="Calibri" pitchFamily="34" charset="0"/>
                <a:cs typeface="Calibri" pitchFamily="34" charset="0"/>
              </a:rPr>
              <a:t>. </a:t>
            </a:r>
            <a:r>
              <a:rPr lang="el-GR" i="1" dirty="0">
                <a:solidFill>
                  <a:srgbClr val="D5393D">
                    <a:lumMod val="50000"/>
                  </a:srgbClr>
                </a:solidFill>
                <a:latin typeface="Calibri" pitchFamily="34" charset="0"/>
                <a:cs typeface="Calibri" pitchFamily="34" charset="0"/>
              </a:rPr>
              <a:t>Το Τμήμα συμβουλεύεται τους φοιτητές/ </a:t>
            </a:r>
            <a:r>
              <a:rPr lang="el-GR" i="1" dirty="0" err="1">
                <a:solidFill>
                  <a:srgbClr val="D5393D">
                    <a:lumMod val="50000"/>
                  </a:srgbClr>
                </a:solidFill>
                <a:latin typeface="Calibri" pitchFamily="34" charset="0"/>
                <a:cs typeface="Calibri" pitchFamily="34" charset="0"/>
              </a:rPr>
              <a:t>τριες</a:t>
            </a:r>
            <a:r>
              <a:rPr lang="el-GR" i="1" dirty="0">
                <a:solidFill>
                  <a:srgbClr val="D5393D">
                    <a:lumMod val="50000"/>
                  </a:srgbClr>
                </a:solidFill>
                <a:latin typeface="Calibri" pitchFamily="34" charset="0"/>
                <a:cs typeface="Calibri" pitchFamily="34" charset="0"/>
              </a:rPr>
              <a:t> για τις μεθόδους διδασκαλίας και αξιολόγησης (εξέτασης) των μαθημάτων;</a:t>
            </a:r>
          </a:p>
          <a:p>
            <a:endParaRPr lang="el-GR" i="1" dirty="0">
              <a:solidFill>
                <a:schemeClr val="accent6">
                  <a:lumMod val="50000"/>
                </a:schemeClr>
              </a:solidFill>
              <a:latin typeface="Calibri" pitchFamily="34" charset="0"/>
              <a:cs typeface="Calibri" pitchFamily="34" charset="0"/>
            </a:endParaRPr>
          </a:p>
          <a:p>
            <a:endParaRPr lang="el-GR" i="1" dirty="0">
              <a:solidFill>
                <a:schemeClr val="accent6">
                  <a:lumMod val="50000"/>
                </a:schemeClr>
              </a:solidFill>
              <a:latin typeface="Calibri" pitchFamily="34" charset="0"/>
              <a:cs typeface="Calibri" pitchFamily="34" charset="0"/>
            </a:endParaRPr>
          </a:p>
          <a:p>
            <a:r>
              <a:rPr lang="en-US" i="1" dirty="0">
                <a:solidFill>
                  <a:schemeClr val="accent6">
                    <a:lumMod val="50000"/>
                  </a:schemeClr>
                </a:solidFill>
                <a:latin typeface="Calibri" pitchFamily="34" charset="0"/>
                <a:cs typeface="Calibri" pitchFamily="34" charset="0"/>
              </a:rPr>
              <a:t>4. </a:t>
            </a:r>
            <a:r>
              <a:rPr lang="el-GR" i="1" dirty="0">
                <a:solidFill>
                  <a:schemeClr val="accent6">
                    <a:lumMod val="50000"/>
                  </a:schemeClr>
                </a:solidFill>
                <a:latin typeface="Calibri" pitchFamily="34" charset="0"/>
                <a:cs typeface="Calibri" pitchFamily="34" charset="0"/>
              </a:rPr>
              <a:t>Συμμετέχουν οι φοιτητές/</a:t>
            </a:r>
            <a:r>
              <a:rPr lang="el-GR" i="1" dirty="0" err="1">
                <a:solidFill>
                  <a:schemeClr val="accent6">
                    <a:lumMod val="50000"/>
                  </a:schemeClr>
                </a:solidFill>
                <a:latin typeface="Calibri" pitchFamily="34" charset="0"/>
                <a:cs typeface="Calibri" pitchFamily="34" charset="0"/>
              </a:rPr>
              <a:t>τριες</a:t>
            </a:r>
            <a:r>
              <a:rPr lang="el-GR" i="1" dirty="0">
                <a:solidFill>
                  <a:schemeClr val="accent6">
                    <a:lumMod val="50000"/>
                  </a:schemeClr>
                </a:solidFill>
                <a:latin typeface="Calibri" pitchFamily="34" charset="0"/>
                <a:cs typeface="Calibri" pitchFamily="34" charset="0"/>
              </a:rPr>
              <a:t> στις περιοδικές αναμορφώσεις του ΠΣ;</a:t>
            </a:r>
          </a:p>
          <a:p>
            <a:r>
              <a:rPr lang="el-GR" i="1" dirty="0">
                <a:solidFill>
                  <a:schemeClr val="accent6">
                    <a:lumMod val="50000"/>
                  </a:schemeClr>
                </a:solidFill>
                <a:latin typeface="Calibri" pitchFamily="34" charset="0"/>
                <a:cs typeface="Calibri" pitchFamily="34" charset="0"/>
              </a:rPr>
              <a:t> </a:t>
            </a:r>
          </a:p>
          <a:p>
            <a:endParaRPr lang="el-GR" i="1" dirty="0">
              <a:solidFill>
                <a:schemeClr val="accent6">
                  <a:lumMod val="50000"/>
                </a:schemeClr>
              </a:solidFill>
              <a:latin typeface="Calibri" pitchFamily="34" charset="0"/>
              <a:cs typeface="Calibri" pitchFamily="34" charset="0"/>
            </a:endParaRPr>
          </a:p>
          <a:p>
            <a:r>
              <a:rPr lang="el-GR" i="1" dirty="0">
                <a:solidFill>
                  <a:schemeClr val="accent6">
                    <a:lumMod val="50000"/>
                  </a:schemeClr>
                </a:solidFill>
                <a:latin typeface="Calibri" pitchFamily="34" charset="0"/>
                <a:cs typeface="Calibri" pitchFamily="34" charset="0"/>
              </a:rPr>
              <a:t>5. Συμμετέχουν ισότιμα οι φοιτητές/</a:t>
            </a:r>
            <a:r>
              <a:rPr lang="el-GR" i="1" dirty="0" err="1">
                <a:solidFill>
                  <a:schemeClr val="accent6">
                    <a:lumMod val="50000"/>
                  </a:schemeClr>
                </a:solidFill>
                <a:latin typeface="Calibri" pitchFamily="34" charset="0"/>
                <a:cs typeface="Calibri" pitchFamily="34" charset="0"/>
              </a:rPr>
              <a:t>τριες</a:t>
            </a:r>
            <a:r>
              <a:rPr lang="el-GR" i="1" dirty="0">
                <a:solidFill>
                  <a:schemeClr val="accent6">
                    <a:lumMod val="50000"/>
                  </a:schemeClr>
                </a:solidFill>
                <a:latin typeface="Calibri" pitchFamily="34" charset="0"/>
                <a:cs typeface="Calibri" pitchFamily="34" charset="0"/>
              </a:rPr>
              <a:t> σε επιτροπές όπου </a:t>
            </a:r>
            <a:r>
              <a:rPr lang="el-GR" i="1" dirty="0" err="1">
                <a:solidFill>
                  <a:schemeClr val="accent6">
                    <a:lumMod val="50000"/>
                  </a:schemeClr>
                </a:solidFill>
                <a:latin typeface="Calibri" pitchFamily="34" charset="0"/>
                <a:cs typeface="Calibri" pitchFamily="34" charset="0"/>
              </a:rPr>
              <a:t>συζητάται</a:t>
            </a:r>
            <a:r>
              <a:rPr lang="el-GR" i="1" dirty="0">
                <a:solidFill>
                  <a:schemeClr val="accent6">
                    <a:lumMod val="50000"/>
                  </a:schemeClr>
                </a:solidFill>
                <a:latin typeface="Calibri" pitchFamily="34" charset="0"/>
                <a:cs typeface="Calibri" pitchFamily="34" charset="0"/>
              </a:rPr>
              <a:t> η εμπειρία των φοιτητών/τριών;</a:t>
            </a:r>
            <a:endParaRPr lang="el-GR" sz="1100" i="1" dirty="0">
              <a:solidFill>
                <a:schemeClr val="accent6">
                  <a:lumMod val="50000"/>
                </a:schemeClr>
              </a:solidFill>
              <a:latin typeface="Calibri" pitchFamily="34" charset="0"/>
              <a:cs typeface="Calibri" pitchFamily="34" charset="0"/>
            </a:endParaRPr>
          </a:p>
        </p:txBody>
      </p:sp>
      <p:sp>
        <p:nvSpPr>
          <p:cNvPr id="12290" name="AutoShape 2" descr="OneMain Financ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1"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9428369" y="1961484"/>
            <a:ext cx="578254" cy="843896"/>
          </a:xfrm>
          <a:prstGeom prst="rect">
            <a:avLst/>
          </a:prstGeom>
          <a:noFill/>
        </p:spPr>
      </p:pic>
      <p:pic>
        <p:nvPicPr>
          <p:cNvPr id="17"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7" name="26 - TextBox"/>
          <p:cNvSpPr txBox="1"/>
          <p:nvPr/>
        </p:nvSpPr>
        <p:spPr>
          <a:xfrm>
            <a:off x="8642556" y="3746076"/>
            <a:ext cx="2875934" cy="1200329"/>
          </a:xfrm>
          <a:prstGeom prst="rect">
            <a:avLst/>
          </a:prstGeom>
          <a:solidFill>
            <a:schemeClr val="accent1">
              <a:lumMod val="20000"/>
              <a:lumOff val="80000"/>
            </a:schemeClr>
          </a:solidFill>
          <a:ln>
            <a:solidFill>
              <a:schemeClr val="bg2">
                <a:lumMod val="50000"/>
              </a:schemeClr>
            </a:solidFill>
          </a:ln>
          <a:scene3d>
            <a:camera prst="orthographicFront"/>
            <a:lightRig rig="threePt" dir="t"/>
          </a:scene3d>
          <a:sp3d>
            <a:bevelT w="139700" prst="cross"/>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1">
                    <a:lumMod val="50000"/>
                  </a:schemeClr>
                </a:solidFill>
                <a:latin typeface="Calibri" pitchFamily="34" charset="0"/>
                <a:cs typeface="Calibri" pitchFamily="34" charset="0"/>
              </a:rPr>
              <a:t>Είναι αναρτημένα τα  περιγράμματα μαθήματος στην ιστοσελίδα του Τμήματος;</a:t>
            </a:r>
          </a:p>
        </p:txBody>
      </p:sp>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n-US" sz="1600" b="1" i="1" dirty="0">
                <a:solidFill>
                  <a:srgbClr val="002060"/>
                </a:solidFill>
              </a:rPr>
              <a:t>ECTS &amp; </a:t>
            </a:r>
            <a:r>
              <a:rPr lang="el-GR" sz="1600" b="1" i="1" dirty="0">
                <a:solidFill>
                  <a:srgbClr val="002060"/>
                </a:solidFill>
              </a:rPr>
              <a:t>Μαθησιακά αποτελέσματα</a:t>
            </a:r>
          </a:p>
        </p:txBody>
      </p:sp>
      <p:sp>
        <p:nvSpPr>
          <p:cNvPr id="22" name="TextBox 1"/>
          <p:cNvSpPr txBox="1"/>
          <p:nvPr/>
        </p:nvSpPr>
        <p:spPr>
          <a:xfrm>
            <a:off x="3451123" y="840653"/>
            <a:ext cx="4616247" cy="4247317"/>
          </a:xfrm>
          <a:prstGeom prst="rect">
            <a:avLst/>
          </a:prstGeom>
          <a:noFill/>
          <a:effectLst>
            <a:outerShdw blurRad="50800" dist="38100" dir="10800000" algn="r" rotWithShape="0">
              <a:prstClr val="black">
                <a:alpha val="40000"/>
              </a:prstClr>
            </a:outerShdw>
          </a:effectLst>
        </p:spPr>
        <p:txBody>
          <a:bodyPr wrap="square" rtlCol="0">
            <a:spAutoFit/>
          </a:bodyPr>
          <a:lstStyle/>
          <a:p>
            <a:pPr marL="228600" indent="-228600">
              <a:buFont typeface="+mj-lt"/>
              <a:buAutoNum type="arabicPeriod"/>
            </a:pPr>
            <a:r>
              <a:rPr lang="el-GR" i="1" dirty="0">
                <a:solidFill>
                  <a:srgbClr val="002060"/>
                </a:solidFill>
              </a:rPr>
              <a:t>Ζητείται η άποψη των φοιτητών/τριών κατά τον σχεδιασμό των μαθησιακών αποτελεσμάτων; </a:t>
            </a:r>
          </a:p>
          <a:p>
            <a:pPr marL="228600" indent="-228600">
              <a:buFont typeface="+mj-lt"/>
              <a:buAutoNum type="arabicPeriod"/>
            </a:pPr>
            <a:endParaRPr lang="el-GR" i="1" dirty="0">
              <a:solidFill>
                <a:srgbClr val="002060"/>
              </a:solidFill>
            </a:endParaRPr>
          </a:p>
          <a:p>
            <a:pPr marL="228600" indent="-228600">
              <a:buFont typeface="+mj-lt"/>
              <a:buAutoNum type="arabicPeriod"/>
            </a:pPr>
            <a:endParaRPr lang="el-GR" i="1" dirty="0">
              <a:solidFill>
                <a:srgbClr val="002060"/>
              </a:solidFill>
            </a:endParaRPr>
          </a:p>
          <a:p>
            <a:pPr marL="228600" indent="-228600">
              <a:buFont typeface="+mj-lt"/>
              <a:buAutoNum type="arabicPeriod"/>
            </a:pPr>
            <a:r>
              <a:rPr lang="el-GR" i="1" dirty="0">
                <a:solidFill>
                  <a:srgbClr val="002060"/>
                </a:solidFill>
              </a:rPr>
              <a:t>Λαμβάνονται υπόψη οι μαθησιακές ανάγκες και οι παράγοντες διαφορετικότητας των φοιτητών/τριών κατά τον σχεδιασμό των μαθησιακών αποτελεσμάτων; </a:t>
            </a:r>
          </a:p>
          <a:p>
            <a:pPr marL="228600" indent="-228600">
              <a:buFont typeface="+mj-lt"/>
              <a:buAutoNum type="arabicPeriod"/>
            </a:pPr>
            <a:endParaRPr lang="el-GR" i="1" dirty="0">
              <a:solidFill>
                <a:srgbClr val="002060"/>
              </a:solidFill>
            </a:endParaRPr>
          </a:p>
          <a:p>
            <a:pPr marL="228600" indent="-228600">
              <a:buFont typeface="+mj-lt"/>
              <a:buAutoNum type="arabicPeriod"/>
            </a:pPr>
            <a:endParaRPr lang="el-GR" i="1" dirty="0">
              <a:solidFill>
                <a:srgbClr val="002060"/>
              </a:solidFill>
            </a:endParaRPr>
          </a:p>
          <a:p>
            <a:pPr marL="228600" indent="-228600">
              <a:buFont typeface="+mj-lt"/>
              <a:buAutoNum type="arabicPeriod"/>
            </a:pPr>
            <a:r>
              <a:rPr lang="el-GR" i="1" dirty="0">
                <a:solidFill>
                  <a:srgbClr val="002060"/>
                </a:solidFill>
              </a:rPr>
              <a:t>Ενημερώνονται οι φοιτητές/</a:t>
            </a:r>
            <a:r>
              <a:rPr lang="el-GR" i="1" dirty="0" err="1">
                <a:solidFill>
                  <a:srgbClr val="002060"/>
                </a:solidFill>
              </a:rPr>
              <a:t>τριες</a:t>
            </a:r>
            <a:r>
              <a:rPr lang="el-GR" i="1" dirty="0">
                <a:solidFill>
                  <a:srgbClr val="002060"/>
                </a:solidFill>
              </a:rPr>
              <a:t> για τα αναμενόμενα μαθησιακά αποτελέσματα πριν την έναρξη του κάθε μαθήματος;</a:t>
            </a:r>
          </a:p>
          <a:p>
            <a:pPr marL="228600" indent="-228600">
              <a:buFont typeface="+mj-lt"/>
              <a:buAutoNum type="arabicPeriod"/>
            </a:pPr>
            <a:endParaRPr lang="el-GR" i="1" dirty="0">
              <a:solidFill>
                <a:srgbClr val="002060"/>
              </a:solidFill>
            </a:endParaRPr>
          </a:p>
        </p:txBody>
      </p:sp>
      <p:pic>
        <p:nvPicPr>
          <p:cNvPr id="1028" name="Picture 4" descr="Cox Connect2Compete | Affordable Home Internet"/>
          <p:cNvPicPr>
            <a:picLocks noChangeAspect="1" noChangeArrowheads="1"/>
          </p:cNvPicPr>
          <p:nvPr/>
        </p:nvPicPr>
        <p:blipFill>
          <a:blip r:embed="rId5" cstate="print"/>
          <a:stretch>
            <a:fillRect/>
          </a:stretch>
        </p:blipFill>
        <p:spPr bwMode="auto">
          <a:xfrm>
            <a:off x="1512430" y="1091380"/>
            <a:ext cx="722670" cy="722670"/>
          </a:xfrm>
          <a:prstGeom prst="rect">
            <a:avLst/>
          </a:prstGeom>
          <a:noFill/>
          <a:ln>
            <a:solidFill>
              <a:schemeClr val="bg1"/>
            </a:solidFill>
          </a:ln>
          <a:effectLst>
            <a:softEdge rad="127000"/>
          </a:effectLst>
        </p:spPr>
      </p:pic>
      <p:pic>
        <p:nvPicPr>
          <p:cNvPr id="23"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7941896" y="3899281"/>
            <a:ext cx="568964" cy="790693"/>
          </a:xfrm>
          <a:prstGeom prst="rect">
            <a:avLst/>
          </a:prstGeom>
          <a:noFill/>
        </p:spPr>
      </p:pic>
      <p:pic>
        <p:nvPicPr>
          <p:cNvPr id="24"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8138541" y="733309"/>
            <a:ext cx="568964" cy="790693"/>
          </a:xfrm>
          <a:prstGeom prst="rect">
            <a:avLst/>
          </a:prstGeom>
          <a:noFill/>
        </p:spPr>
      </p:pic>
      <p:pic>
        <p:nvPicPr>
          <p:cNvPr id="26" name="Picture 6" descr="Βρες την κεντρική ιδέα! - Kέντρο ειδικών θεραπειών Μαθαίνω Αλλιώς"/>
          <p:cNvPicPr>
            <a:picLocks noChangeAspect="1" noChangeArrowheads="1"/>
          </p:cNvPicPr>
          <p:nvPr/>
        </p:nvPicPr>
        <p:blipFill>
          <a:blip r:embed="rId6" cstate="print">
            <a:clrChange>
              <a:clrFrom>
                <a:srgbClr val="FEFEFE"/>
              </a:clrFrom>
              <a:clrTo>
                <a:srgbClr val="FEFEFE">
                  <a:alpha val="0"/>
                </a:srgbClr>
              </a:clrTo>
            </a:clrChange>
          </a:blip>
          <a:srcRect l="26764" r="26278"/>
          <a:stretch>
            <a:fillRect/>
          </a:stretch>
        </p:blipFill>
        <p:spPr bwMode="auto">
          <a:xfrm>
            <a:off x="8025470" y="2360537"/>
            <a:ext cx="568964" cy="790693"/>
          </a:xfrm>
          <a:prstGeom prst="rect">
            <a:avLst/>
          </a:prstGeom>
          <a:noFill/>
        </p:spPr>
      </p:pic>
      <p:sp>
        <p:nvSpPr>
          <p:cNvPr id="32" name="31 - TextBox"/>
          <p:cNvSpPr txBox="1"/>
          <p:nvPr/>
        </p:nvSpPr>
        <p:spPr>
          <a:xfrm>
            <a:off x="8863782" y="1425674"/>
            <a:ext cx="2772696" cy="923330"/>
          </a:xfrm>
          <a:prstGeom prst="rect">
            <a:avLst/>
          </a:prstGeom>
          <a:solidFill>
            <a:schemeClr val="accent1">
              <a:lumMod val="20000"/>
              <a:lumOff val="80000"/>
            </a:schemeClr>
          </a:solidFill>
          <a:ln>
            <a:solidFill>
              <a:schemeClr val="bg2">
                <a:lumMod val="50000"/>
              </a:schemeClr>
            </a:solidFill>
          </a:ln>
          <a:scene3d>
            <a:camera prst="orthographicFront"/>
            <a:lightRig rig="threePt" dir="t"/>
          </a:scene3d>
          <a:sp3d>
            <a:bevelT w="139700" prst="cross"/>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1">
                    <a:lumMod val="50000"/>
                  </a:schemeClr>
                </a:solidFill>
                <a:latin typeface="Calibri" pitchFamily="34" charset="0"/>
                <a:cs typeface="Calibri" pitchFamily="34" charset="0"/>
              </a:rPr>
              <a:t>Υπάρχει σχετική απόφαση της Συνέλευσης του Τμήματος;</a:t>
            </a:r>
          </a:p>
        </p:txBody>
      </p:sp>
      <p:pic>
        <p:nvPicPr>
          <p:cNvPr id="18"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709086-F0A7-4045-B67F-2D14A2A871CC}"/>
              </a:ext>
            </a:extLst>
          </p:cNvPr>
          <p:cNvSpPr>
            <a:spLocks noGrp="1"/>
          </p:cNvSpPr>
          <p:nvPr>
            <p:ph idx="1"/>
          </p:nvPr>
        </p:nvSpPr>
        <p:spPr>
          <a:xfrm>
            <a:off x="3362632" y="530942"/>
            <a:ext cx="8642555" cy="5453806"/>
          </a:xfrm>
        </p:spPr>
        <p:txBody>
          <a:bodyPr>
            <a:normAutofit/>
          </a:bodyPr>
          <a:lstStyle/>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endParaRPr lang="el-GR" sz="1200" dirty="0">
              <a:hlinkClick r:id="rId2"/>
            </a:endParaRPr>
          </a:p>
          <a:p>
            <a:pPr>
              <a:buNone/>
            </a:pPr>
            <a:r>
              <a:rPr lang="en-US" sz="1600" dirty="0">
                <a:hlinkClick r:id="rId2"/>
              </a:rPr>
              <a:t>https://www.eoppep.gr/images/European/ETHNIKO_PLAISIO_PROSONTON_NOVEMBER_2016.pdf</a:t>
            </a:r>
            <a:r>
              <a:rPr lang="el-GR" sz="1600" dirty="0"/>
              <a:t> </a:t>
            </a:r>
          </a:p>
        </p:txBody>
      </p:sp>
      <p:pic>
        <p:nvPicPr>
          <p:cNvPr id="5" name="Εικόνα 4">
            <a:extLst>
              <a:ext uri="{FF2B5EF4-FFF2-40B4-BE49-F238E27FC236}">
                <a16:creationId xmlns:a16="http://schemas.microsoft.com/office/drawing/2014/main" id="{81380277-92C2-4404-ADB5-55A3B4FF1183}"/>
              </a:ext>
            </a:extLst>
          </p:cNvPr>
          <p:cNvPicPr>
            <a:picLocks noChangeAspect="1"/>
          </p:cNvPicPr>
          <p:nvPr/>
        </p:nvPicPr>
        <p:blipFill>
          <a:blip r:embed="rId3" cstate="print"/>
          <a:stretch>
            <a:fillRect/>
          </a:stretch>
        </p:blipFill>
        <p:spPr>
          <a:xfrm>
            <a:off x="9040753" y="1383047"/>
            <a:ext cx="2403986" cy="4036543"/>
          </a:xfrm>
          <a:prstGeom prst="rect">
            <a:avLst/>
          </a:prstGeom>
        </p:spPr>
      </p:pic>
      <p:sp>
        <p:nvSpPr>
          <p:cNvPr id="6"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pic>
        <p:nvPicPr>
          <p:cNvPr id="7" name="Picture 10">
            <a:extLst>
              <a:ext uri="{FF2B5EF4-FFF2-40B4-BE49-F238E27FC236}">
                <a16:creationId xmlns:a16="http://schemas.microsoft.com/office/drawing/2014/main" id="{0AD0DEB2-C244-47D7-A7E7-8D58C75A0C2C}"/>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8"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0" name="9 - TextBox"/>
          <p:cNvSpPr txBox="1"/>
          <p:nvPr/>
        </p:nvSpPr>
        <p:spPr>
          <a:xfrm>
            <a:off x="3554362" y="2920181"/>
            <a:ext cx="5058698" cy="954107"/>
          </a:xfrm>
          <a:prstGeom prst="rect">
            <a:avLst/>
          </a:prstGeom>
          <a:noFill/>
        </p:spPr>
        <p:txBody>
          <a:bodyPr wrap="square" rtlCol="0">
            <a:spAutoFit/>
          </a:bodyPr>
          <a:lstStyle/>
          <a:p>
            <a:r>
              <a:rPr lang="el-GR" sz="2800" b="1" i="1" dirty="0">
                <a:solidFill>
                  <a:schemeClr val="accent1">
                    <a:lumMod val="75000"/>
                  </a:schemeClr>
                </a:solidFill>
                <a:latin typeface="Calibri" pitchFamily="34" charset="0"/>
                <a:cs typeface="Calibri" pitchFamily="34" charset="0"/>
              </a:rPr>
              <a:t>Από την ιστοσελίδα του ΕΟΠΠΕΠ </a:t>
            </a:r>
          </a:p>
          <a:p>
            <a:r>
              <a:rPr lang="el-GR" sz="2800" b="1" i="1" dirty="0">
                <a:solidFill>
                  <a:schemeClr val="accent1">
                    <a:lumMod val="75000"/>
                  </a:schemeClr>
                </a:solidFill>
                <a:latin typeface="Calibri" pitchFamily="34" charset="0"/>
                <a:cs typeface="Calibri" pitchFamily="34" charset="0"/>
              </a:rPr>
              <a:t>Εθνικό Πλαίσιο Προσόντων</a:t>
            </a:r>
          </a:p>
        </p:txBody>
      </p:sp>
      <p:sp>
        <p:nvSpPr>
          <p:cNvPr id="11"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sp>
        <p:nvSpPr>
          <p:cNvPr id="12"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n-US" sz="1600" b="1" i="1" dirty="0">
                <a:solidFill>
                  <a:srgbClr val="002060"/>
                </a:solidFill>
              </a:rPr>
              <a:t>ECTS &amp; </a:t>
            </a:r>
            <a:r>
              <a:rPr lang="el-GR" sz="1600" b="1" i="1" dirty="0">
                <a:solidFill>
                  <a:srgbClr val="002060"/>
                </a:solidFill>
              </a:rPr>
              <a:t>Μαθησιακά αποτελέσματα</a:t>
            </a:r>
          </a:p>
        </p:txBody>
      </p:sp>
      <p:pic>
        <p:nvPicPr>
          <p:cNvPr id="13" name="Picture 4" descr="Cox Connect2Compete | Affordable Home Internet"/>
          <p:cNvPicPr>
            <a:picLocks noChangeAspect="1" noChangeArrowheads="1"/>
          </p:cNvPicPr>
          <p:nvPr/>
        </p:nvPicPr>
        <p:blipFill>
          <a:blip r:embed="rId7" cstate="print"/>
          <a:stretch>
            <a:fillRect/>
          </a:stretch>
        </p:blipFill>
        <p:spPr bwMode="auto">
          <a:xfrm>
            <a:off x="1512430" y="1091380"/>
            <a:ext cx="722670" cy="722670"/>
          </a:xfrm>
          <a:prstGeom prst="rect">
            <a:avLst/>
          </a:prstGeom>
          <a:noFill/>
          <a:ln>
            <a:solidFill>
              <a:schemeClr val="bg1"/>
            </a:solidFill>
          </a:ln>
          <a:effectLst>
            <a:softEdge rad="127000"/>
          </a:effectLst>
        </p:spPr>
      </p:pic>
      <p:sp>
        <p:nvSpPr>
          <p:cNvPr id="15" name="14 - Ορθογώνιο"/>
          <p:cNvSpPr/>
          <p:nvPr/>
        </p:nvSpPr>
        <p:spPr>
          <a:xfrm>
            <a:off x="3524865" y="746093"/>
            <a:ext cx="2433483" cy="2031325"/>
          </a:xfrm>
          <a:prstGeom prst="rect">
            <a:avLst/>
          </a:prstGeom>
        </p:spPr>
        <p:txBody>
          <a:bodyPr wrap="square">
            <a:spAutoFit/>
          </a:bodyPr>
          <a:lstStyle/>
          <a:p>
            <a:pPr marL="228600" indent="-228600">
              <a:buFont typeface="+mj-lt"/>
              <a:buAutoNum type="arabicPeriod" startAt="8"/>
            </a:pPr>
            <a:r>
              <a:rPr lang="el-GR" i="1" dirty="0">
                <a:solidFill>
                  <a:srgbClr val="002060"/>
                </a:solidFill>
              </a:rPr>
              <a:t>Τα επαγγελματικά προσόντα των φοιτητών/</a:t>
            </a:r>
            <a:r>
              <a:rPr lang="el-GR" i="1" dirty="0" err="1">
                <a:solidFill>
                  <a:srgbClr val="002060"/>
                </a:solidFill>
              </a:rPr>
              <a:t>τριων</a:t>
            </a:r>
            <a:r>
              <a:rPr lang="el-GR" i="1" dirty="0">
                <a:solidFill>
                  <a:srgbClr val="002060"/>
                </a:solidFill>
              </a:rPr>
              <a:t> είναι σύμφωνα με τα μαθησιακά αποτελέσματα του ΠΠΣ; </a:t>
            </a:r>
            <a:endParaRPr lang="el-GR" sz="1100" i="1" dirty="0">
              <a:solidFill>
                <a:srgbClr val="002060"/>
              </a:solidFill>
              <a:latin typeface="Calibri" pitchFamily="34" charset="0"/>
              <a:cs typeface="Calibri" pitchFamily="34" charset="0"/>
            </a:endParaRPr>
          </a:p>
        </p:txBody>
      </p:sp>
      <p:pic>
        <p:nvPicPr>
          <p:cNvPr id="16" name="Picture 6" descr="Βρες την κεντρική ιδέα! - Kέντρο ειδικών θεραπειών Μαθαίνω Αλλιώς"/>
          <p:cNvPicPr>
            <a:picLocks noChangeAspect="1" noChangeArrowheads="1"/>
          </p:cNvPicPr>
          <p:nvPr/>
        </p:nvPicPr>
        <p:blipFill>
          <a:blip r:embed="rId8" cstate="print">
            <a:clrChange>
              <a:clrFrom>
                <a:srgbClr val="FEFEFE"/>
              </a:clrFrom>
              <a:clrTo>
                <a:srgbClr val="FEFEFE">
                  <a:alpha val="0"/>
                </a:srgbClr>
              </a:clrTo>
            </a:clrChange>
          </a:blip>
          <a:srcRect l="26764" r="26278"/>
          <a:stretch>
            <a:fillRect/>
          </a:stretch>
        </p:blipFill>
        <p:spPr bwMode="auto">
          <a:xfrm>
            <a:off x="5950862" y="1170847"/>
            <a:ext cx="568964" cy="790693"/>
          </a:xfrm>
          <a:prstGeom prst="rect">
            <a:avLst/>
          </a:prstGeom>
          <a:noFill/>
        </p:spPr>
      </p:pic>
      <p:sp>
        <p:nvSpPr>
          <p:cNvPr id="17" name="16 - TextBox"/>
          <p:cNvSpPr txBox="1"/>
          <p:nvPr/>
        </p:nvSpPr>
        <p:spPr>
          <a:xfrm>
            <a:off x="6626974" y="1081548"/>
            <a:ext cx="2192592" cy="923330"/>
          </a:xfrm>
          <a:prstGeom prst="rect">
            <a:avLst/>
          </a:prstGeom>
          <a:solidFill>
            <a:schemeClr val="accent1">
              <a:lumMod val="20000"/>
              <a:lumOff val="80000"/>
            </a:schemeClr>
          </a:solidFill>
          <a:ln>
            <a:solidFill>
              <a:schemeClr val="bg2">
                <a:lumMod val="50000"/>
              </a:schemeClr>
            </a:solidFill>
          </a:ln>
          <a:scene3d>
            <a:camera prst="orthographicFront"/>
            <a:lightRig rig="threePt" dir="t"/>
          </a:scene3d>
          <a:sp3d>
            <a:bevelT w="139700" prst="cross"/>
          </a:sp3d>
        </p:spPr>
        <p:style>
          <a:lnRef idx="2">
            <a:schemeClr val="accent1"/>
          </a:lnRef>
          <a:fillRef idx="1003">
            <a:schemeClr val="lt1"/>
          </a:fillRef>
          <a:effectRef idx="0">
            <a:schemeClr val="accent1"/>
          </a:effectRef>
          <a:fontRef idx="minor">
            <a:schemeClr val="dk1"/>
          </a:fontRef>
        </p:style>
        <p:txBody>
          <a:bodyPr wrap="square" rtlCol="0">
            <a:spAutoFit/>
          </a:bodyPr>
          <a:lstStyle/>
          <a:p>
            <a:pPr algn="ctr"/>
            <a:r>
              <a:rPr lang="el-GR" i="1" dirty="0">
                <a:solidFill>
                  <a:schemeClr val="accent1">
                    <a:lumMod val="50000"/>
                  </a:schemeClr>
                </a:solidFill>
                <a:latin typeface="Calibri" pitchFamily="34" charset="0"/>
                <a:cs typeface="Calibri" pitchFamily="34" charset="0"/>
              </a:rPr>
              <a:t>Υπάρχει σχετική αναφορά στον Οδηγό Σπουδών;</a:t>
            </a:r>
          </a:p>
        </p:txBody>
      </p:sp>
      <p:pic>
        <p:nvPicPr>
          <p:cNvPr id="18" name="Picture 2" descr="How to Answer an Unanswerable Question"/>
          <p:cNvPicPr>
            <a:picLocks noChangeAspect="1" noChangeArrowheads="1"/>
          </p:cNvPicPr>
          <p:nvPr/>
        </p:nvPicPr>
        <p:blipFill>
          <a:blip r:embed="rId9"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214810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515" y="2883976"/>
            <a:ext cx="2964873" cy="430887"/>
          </a:xfrm>
          <a:prstGeom prst="rect">
            <a:avLst/>
          </a:prstGeom>
          <a:noFill/>
        </p:spPr>
        <p:txBody>
          <a:bodyPr wrap="square" rtlCol="0">
            <a:spAutoFit/>
          </a:bodyPr>
          <a:lstStyle/>
          <a:p>
            <a:pPr algn="ctr"/>
            <a:r>
              <a:rPr lang="en-US" sz="2200" b="1" i="1" dirty="0">
                <a:solidFill>
                  <a:schemeClr val="bg1"/>
                </a:solidFill>
              </a:rPr>
              <a:t>Check list</a:t>
            </a:r>
            <a:endParaRPr lang="el-GR" sz="2200" b="1" i="1" dirty="0">
              <a:solidFill>
                <a:schemeClr val="bg1"/>
              </a:solidFill>
            </a:endParaRPr>
          </a:p>
        </p:txBody>
      </p:sp>
      <p:sp>
        <p:nvSpPr>
          <p:cNvPr id="2" name="TextBox 1"/>
          <p:cNvSpPr txBox="1"/>
          <p:nvPr/>
        </p:nvSpPr>
        <p:spPr>
          <a:xfrm>
            <a:off x="3487230" y="648920"/>
            <a:ext cx="4594892" cy="5078313"/>
          </a:xfrm>
          <a:prstGeom prst="rect">
            <a:avLst/>
          </a:prstGeom>
          <a:noFill/>
          <a:effectLst>
            <a:outerShdw blurRad="50800" dist="38100" dir="10800000" algn="r" rotWithShape="0">
              <a:prstClr val="black">
                <a:alpha val="40000"/>
              </a:prstClr>
            </a:outerShdw>
          </a:effectLst>
        </p:spPr>
        <p:txBody>
          <a:bodyPr wrap="square" rtlCol="0">
            <a:spAutoFit/>
          </a:bodyPr>
          <a:lstStyle/>
          <a:p>
            <a:pPr marL="342900" indent="-342900">
              <a:buFont typeface="+mj-lt"/>
              <a:buAutoNum type="arabicPeriod" startAt="4"/>
            </a:pPr>
            <a:r>
              <a:rPr lang="el-GR" i="1" dirty="0">
                <a:solidFill>
                  <a:srgbClr val="002060"/>
                </a:solidFill>
              </a:rPr>
              <a:t>Οι μονάδες ECTS συνδέονται με τα προκαθορισμένα μαθησιακά αποτελέσματα; </a:t>
            </a:r>
          </a:p>
          <a:p>
            <a:pPr marL="342900" indent="-342900">
              <a:buFont typeface="+mj-lt"/>
              <a:buAutoNum type="arabicPeriod" startAt="4"/>
            </a:pPr>
            <a:endParaRPr lang="el-GR" i="1" dirty="0">
              <a:solidFill>
                <a:srgbClr val="002060"/>
              </a:solidFill>
            </a:endParaRPr>
          </a:p>
          <a:p>
            <a:pPr marL="342900" indent="-342900">
              <a:buFont typeface="+mj-lt"/>
              <a:buAutoNum type="arabicPeriod" startAt="4"/>
            </a:pPr>
            <a:r>
              <a:rPr lang="el-GR" i="1" dirty="0">
                <a:solidFill>
                  <a:srgbClr val="002060"/>
                </a:solidFill>
              </a:rPr>
              <a:t>Μπορούν οι μονάδες ECTS να μεταφερθούν από μάθημα σε μάθημα και από ίδρυμα σε ίδρυμα; </a:t>
            </a:r>
          </a:p>
          <a:p>
            <a:pPr marL="342900" indent="-342900">
              <a:buFont typeface="+mj-lt"/>
              <a:buAutoNum type="arabicPeriod" startAt="7"/>
            </a:pPr>
            <a:r>
              <a:rPr lang="el-GR" i="1" dirty="0">
                <a:solidFill>
                  <a:srgbClr val="002060"/>
                </a:solidFill>
              </a:rPr>
              <a:t>Πιστώνονται με μονάδες ECTS οι φοιτητές/</a:t>
            </a:r>
            <a:r>
              <a:rPr lang="el-GR" i="1" dirty="0" err="1">
                <a:solidFill>
                  <a:srgbClr val="002060"/>
                </a:solidFill>
              </a:rPr>
              <a:t>τριες</a:t>
            </a:r>
            <a:r>
              <a:rPr lang="el-GR" i="1" dirty="0">
                <a:solidFill>
                  <a:srgbClr val="002060"/>
                </a:solidFill>
              </a:rPr>
              <a:t> που εμπλέκονται σε δραστηριότητες που βοηθούν την επίτευξη των αναμενομένων μαθησιακών αποτελεσμάτων, εάν οι δραστηριότητες λαμβάνουν χώρα εκτός του ιδρύματος; </a:t>
            </a:r>
          </a:p>
          <a:p>
            <a:pPr marL="342900" indent="-342900">
              <a:buFont typeface="+mj-lt"/>
              <a:buAutoNum type="arabicPeriod" startAt="7"/>
            </a:pPr>
            <a:endParaRPr lang="el-GR" i="1" dirty="0">
              <a:solidFill>
                <a:srgbClr val="002060"/>
              </a:solidFill>
            </a:endParaRPr>
          </a:p>
          <a:p>
            <a:pPr marL="342900" indent="-342900">
              <a:buFont typeface="+mj-lt"/>
              <a:buAutoNum type="arabicPeriod" startAt="6"/>
            </a:pPr>
            <a:r>
              <a:rPr lang="el-GR" i="1" dirty="0">
                <a:solidFill>
                  <a:srgbClr val="002060"/>
                </a:solidFill>
              </a:rPr>
              <a:t>Ο υπολογισμός των μονάδων ECTS γίνεται βάσει του φόρτου εργασίας των φοιτητών/τριών, ανεξάρτητα από τις ώρες διδασκαλίας; </a:t>
            </a:r>
          </a:p>
        </p:txBody>
      </p:sp>
      <p:pic>
        <p:nvPicPr>
          <p:cNvPr id="9" name="Picture 10">
            <a:extLst>
              <a:ext uri="{FF2B5EF4-FFF2-40B4-BE49-F238E27FC236}">
                <a16:creationId xmlns:a16="http://schemas.microsoft.com/office/drawing/2014/main" id="{0AD0DEB2-C244-47D7-A7E7-8D58C75A0C2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1068276" cy="1032164"/>
          </a:xfrm>
          <a:prstGeom prst="rect">
            <a:avLst/>
          </a:prstGeom>
        </p:spPr>
      </p:pic>
      <p:pic>
        <p:nvPicPr>
          <p:cNvPr id="10" name="Picture 2" descr="ΜΟ.ΔΙ.Π Δ.Π.Θ">
            <a:extLst>
              <a:ext uri="{FF2B5EF4-FFF2-40B4-BE49-F238E27FC236}">
                <a16:creationId xmlns:a16="http://schemas.microsoft.com/office/drawing/2014/main" id="{F0193CF4-EBB2-4673-8F74-16FC66BE1ED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759440" y="0"/>
            <a:ext cx="1127760" cy="1135037"/>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361" y="5928361"/>
            <a:ext cx="929640" cy="929640"/>
          </a:xfrm>
          <a:prstGeom prst="rect">
            <a:avLst/>
          </a:prstGeom>
        </p:spPr>
      </p:pic>
      <p:sp>
        <p:nvSpPr>
          <p:cNvPr id="19" name="TextBox 15"/>
          <p:cNvSpPr txBox="1"/>
          <p:nvPr/>
        </p:nvSpPr>
        <p:spPr>
          <a:xfrm>
            <a:off x="1" y="6243501"/>
            <a:ext cx="3463635" cy="369332"/>
          </a:xfrm>
          <a:prstGeom prst="rect">
            <a:avLst/>
          </a:prstGeom>
          <a:noFill/>
        </p:spPr>
        <p:txBody>
          <a:bodyPr wrap="square" rtlCol="0">
            <a:spAutoFit/>
          </a:bodyPr>
          <a:lstStyle/>
          <a:p>
            <a:r>
              <a:rPr lang="el-GR" dirty="0">
                <a:solidFill>
                  <a:schemeClr val="accent1">
                    <a:lumMod val="75000"/>
                  </a:schemeClr>
                </a:solidFill>
              </a:rPr>
              <a:t>Κομοτηνή, 14 Δεκεμβρίου 2020</a:t>
            </a:r>
          </a:p>
        </p:txBody>
      </p:sp>
      <p:sp>
        <p:nvSpPr>
          <p:cNvPr id="27" name="26 - TextBox"/>
          <p:cNvSpPr txBox="1"/>
          <p:nvPr/>
        </p:nvSpPr>
        <p:spPr>
          <a:xfrm>
            <a:off x="8465580" y="4557203"/>
            <a:ext cx="3082409" cy="1477328"/>
          </a:xfrm>
          <a:prstGeom prst="rect">
            <a:avLst/>
          </a:prstGeom>
          <a:solidFill>
            <a:schemeClr val="accent1">
              <a:lumMod val="40000"/>
              <a:lumOff val="60000"/>
            </a:schemeClr>
          </a:solidFill>
          <a:ln>
            <a:noFill/>
          </a:ln>
          <a:effectLst>
            <a:outerShdw blurRad="152400" dist="317500" dir="5400000" sx="90000" sy="-19000" rotWithShape="0">
              <a:prstClr val="black">
                <a:alpha val="15000"/>
              </a:prst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b="1" dirty="0">
                <a:solidFill>
                  <a:schemeClr val="accent1">
                    <a:lumMod val="50000"/>
                  </a:schemeClr>
                </a:solidFill>
              </a:rPr>
              <a:t>ΜΟΔΙΠ: Οδηγός Υπολογισμού Πιστωτικών Μονάδων </a:t>
            </a:r>
          </a:p>
          <a:p>
            <a:r>
              <a:rPr lang="en-US" sz="1200" i="1" u="sng" dirty="0">
                <a:solidFill>
                  <a:schemeClr val="accent1">
                    <a:lumMod val="50000"/>
                  </a:schemeClr>
                </a:solidFill>
              </a:rPr>
              <a:t>https://modip.duth.gr/wp-content/uploads/</a:t>
            </a:r>
            <a:endParaRPr lang="el-GR" sz="1200" i="1" u="sng" dirty="0">
              <a:solidFill>
                <a:schemeClr val="accent1">
                  <a:lumMod val="50000"/>
                </a:schemeClr>
              </a:solidFill>
            </a:endParaRPr>
          </a:p>
          <a:p>
            <a:r>
              <a:rPr lang="en-US" sz="1200" i="1" u="sng" dirty="0">
                <a:solidFill>
                  <a:schemeClr val="accent1">
                    <a:lumMod val="50000"/>
                  </a:schemeClr>
                </a:solidFill>
              </a:rPr>
              <a:t>2020/06/6</a:t>
            </a:r>
            <a:r>
              <a:rPr lang="el-GR" sz="1200" i="1" u="sng" dirty="0">
                <a:solidFill>
                  <a:schemeClr val="accent1">
                    <a:lumMod val="50000"/>
                  </a:schemeClr>
                </a:solidFill>
              </a:rPr>
              <a:t>.-Οδηγός-για-τον-υπολογισμό-των-</a:t>
            </a:r>
            <a:r>
              <a:rPr lang="el-GR" sz="1200" i="1" u="sng" dirty="0" err="1">
                <a:solidFill>
                  <a:schemeClr val="accent1">
                    <a:lumMod val="50000"/>
                  </a:schemeClr>
                </a:solidFill>
              </a:rPr>
              <a:t>Πιστοτικών</a:t>
            </a:r>
            <a:r>
              <a:rPr lang="el-GR" sz="1200" i="1" u="sng" dirty="0">
                <a:solidFill>
                  <a:schemeClr val="accent1">
                    <a:lumMod val="50000"/>
                  </a:schemeClr>
                </a:solidFill>
              </a:rPr>
              <a:t>-Μονάδων-</a:t>
            </a:r>
            <a:r>
              <a:rPr lang="en-US" sz="1200" i="1" u="sng" dirty="0">
                <a:solidFill>
                  <a:schemeClr val="accent1">
                    <a:lumMod val="50000"/>
                  </a:schemeClr>
                </a:solidFill>
              </a:rPr>
              <a:t>ECTS.pdf</a:t>
            </a:r>
            <a:r>
              <a:rPr lang="el-GR" sz="1200" i="1" u="sng" dirty="0">
                <a:solidFill>
                  <a:schemeClr val="accent1">
                    <a:lumMod val="50000"/>
                  </a:schemeClr>
                </a:solidFill>
              </a:rPr>
              <a:t> </a:t>
            </a:r>
            <a:endParaRPr lang="el-GR" i="1" u="sng" dirty="0">
              <a:solidFill>
                <a:schemeClr val="accent1">
                  <a:lumMod val="50000"/>
                </a:schemeClr>
              </a:solidFill>
            </a:endParaRPr>
          </a:p>
        </p:txBody>
      </p:sp>
      <p:pic>
        <p:nvPicPr>
          <p:cNvPr id="24582"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455199" y="2306470"/>
            <a:ext cx="568964" cy="790693"/>
          </a:xfrm>
          <a:prstGeom prst="rect">
            <a:avLst/>
          </a:prstGeom>
          <a:noFill/>
        </p:spPr>
      </p:pic>
      <p:sp>
        <p:nvSpPr>
          <p:cNvPr id="21" name="Στρογγυλεμένο ορθογώνιο 4"/>
          <p:cNvSpPr/>
          <p:nvPr/>
        </p:nvSpPr>
        <p:spPr>
          <a:xfrm>
            <a:off x="308827" y="2063711"/>
            <a:ext cx="2928745" cy="499392"/>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a:r>
              <a:rPr lang="en-US" sz="1600" b="1" i="1" dirty="0">
                <a:solidFill>
                  <a:srgbClr val="002060"/>
                </a:solidFill>
              </a:rPr>
              <a:t>ECTS &amp; </a:t>
            </a:r>
            <a:r>
              <a:rPr lang="el-GR" sz="1600" b="1" i="1" dirty="0">
                <a:solidFill>
                  <a:srgbClr val="002060"/>
                </a:solidFill>
              </a:rPr>
              <a:t>Μαθησιακά αποτελέσματα</a:t>
            </a:r>
          </a:p>
        </p:txBody>
      </p:sp>
      <p:pic>
        <p:nvPicPr>
          <p:cNvPr id="28" name="Picture 6" descr="Βρες την κεντρική ιδέα! - Kέντρο ειδικών θεραπειών Μαθαίνω Αλλιώς"/>
          <p:cNvPicPr>
            <a:picLocks noChangeAspect="1" noChangeArrowheads="1"/>
          </p:cNvPicPr>
          <p:nvPr/>
        </p:nvPicPr>
        <p:blipFill>
          <a:blip r:embed="rId5" cstate="print">
            <a:clrChange>
              <a:clrFrom>
                <a:srgbClr val="FEFEFE"/>
              </a:clrFrom>
              <a:clrTo>
                <a:srgbClr val="FEFEFE">
                  <a:alpha val="0"/>
                </a:srgbClr>
              </a:clrTo>
            </a:clrChange>
          </a:blip>
          <a:srcRect l="26764" r="26278"/>
          <a:stretch>
            <a:fillRect/>
          </a:stretch>
        </p:blipFill>
        <p:spPr bwMode="auto">
          <a:xfrm>
            <a:off x="7873078" y="4907047"/>
            <a:ext cx="544200" cy="756278"/>
          </a:xfrm>
          <a:prstGeom prst="rect">
            <a:avLst/>
          </a:prstGeom>
          <a:noFill/>
        </p:spPr>
      </p:pic>
      <p:pic>
        <p:nvPicPr>
          <p:cNvPr id="1028" name="Picture 4" descr="Cox Connect2Compete | Affordable Home Internet"/>
          <p:cNvPicPr>
            <a:picLocks noChangeAspect="1" noChangeArrowheads="1"/>
          </p:cNvPicPr>
          <p:nvPr/>
        </p:nvPicPr>
        <p:blipFill>
          <a:blip r:embed="rId6" cstate="print"/>
          <a:stretch>
            <a:fillRect/>
          </a:stretch>
        </p:blipFill>
        <p:spPr bwMode="auto">
          <a:xfrm>
            <a:off x="1512430" y="1091380"/>
            <a:ext cx="722670" cy="722670"/>
          </a:xfrm>
          <a:prstGeom prst="rect">
            <a:avLst/>
          </a:prstGeom>
          <a:noFill/>
          <a:ln>
            <a:solidFill>
              <a:schemeClr val="bg1"/>
            </a:solidFill>
          </a:ln>
          <a:effectLst>
            <a:softEdge rad="127000"/>
          </a:effectLst>
        </p:spPr>
      </p:pic>
      <p:sp>
        <p:nvSpPr>
          <p:cNvPr id="18" name="17 - Αριστερό βέλος"/>
          <p:cNvSpPr/>
          <p:nvPr/>
        </p:nvSpPr>
        <p:spPr>
          <a:xfrm>
            <a:off x="8450830" y="2005761"/>
            <a:ext cx="2374491" cy="1696084"/>
          </a:xfrm>
          <a:prstGeom prst="leftArrow">
            <a:avLst/>
          </a:prstGeom>
          <a:solidFill>
            <a:schemeClr val="accent1">
              <a:lumMod val="40000"/>
              <a:lumOff val="6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8613058" y="2418715"/>
            <a:ext cx="2315502" cy="923330"/>
          </a:xfrm>
          <a:prstGeom prst="rect">
            <a:avLst/>
          </a:prstGeom>
          <a:noFill/>
        </p:spPr>
        <p:txBody>
          <a:bodyPr wrap="square" rtlCol="0">
            <a:spAutoFit/>
          </a:bodyPr>
          <a:lstStyle/>
          <a:p>
            <a:pPr algn="ctr"/>
            <a:r>
              <a:rPr lang="el-GR" b="1" dirty="0">
                <a:solidFill>
                  <a:schemeClr val="accent1">
                    <a:lumMod val="50000"/>
                  </a:schemeClr>
                </a:solidFill>
              </a:rPr>
              <a:t>Πρόβλεψη στον Κανονισμό Σπουδών</a:t>
            </a:r>
          </a:p>
          <a:p>
            <a:pPr algn="ctr"/>
            <a:r>
              <a:rPr lang="el-GR" b="1" dirty="0">
                <a:solidFill>
                  <a:schemeClr val="accent1">
                    <a:lumMod val="50000"/>
                  </a:schemeClr>
                </a:solidFill>
              </a:rPr>
              <a:t>ΠΠΣ/περίγραμμα</a:t>
            </a:r>
          </a:p>
        </p:txBody>
      </p:sp>
      <p:pic>
        <p:nvPicPr>
          <p:cNvPr id="22" name="Picture 2" descr="How to Answer an Unanswerable Question"/>
          <p:cNvPicPr>
            <a:picLocks noChangeAspect="1" noChangeArrowheads="1"/>
          </p:cNvPicPr>
          <p:nvPr/>
        </p:nvPicPr>
        <p:blipFill>
          <a:blip r:embed="rId7" cstate="print"/>
          <a:srcRect/>
          <a:stretch>
            <a:fillRect/>
          </a:stretch>
        </p:blipFill>
        <p:spPr bwMode="auto">
          <a:xfrm>
            <a:off x="0" y="3624418"/>
            <a:ext cx="3437391" cy="1941258"/>
          </a:xfrm>
          <a:prstGeom prst="rect">
            <a:avLst/>
          </a:prstGeom>
          <a:noFill/>
        </p:spPr>
      </p:pic>
    </p:spTree>
    <p:extLst>
      <p:ext uri="{BB962C8B-B14F-4D97-AF65-F5344CB8AC3E}">
        <p14:creationId xmlns:p14="http://schemas.microsoft.com/office/powerpoint/2010/main" val="3794928337"/>
      </p:ext>
    </p:extLst>
  </p:cSld>
  <p:clrMapOvr>
    <a:masterClrMapping/>
  </p:clrMapOvr>
</p:sld>
</file>

<file path=ppt/theme/theme1.xml><?xml version="1.0" encoding="utf-8"?>
<a:theme xmlns:a="http://schemas.openxmlformats.org/drawingml/2006/main" name="Πλαίσιο">
  <a:themeElements>
    <a:clrScheme name="Πλαίσιο">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Πλαίσιο">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αίσιο">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Πλαίσιο</Template>
  <TotalTime>1756</TotalTime>
  <Words>1679</Words>
  <Application>Microsoft Office PowerPoint</Application>
  <PresentationFormat>Ευρεία οθόνη</PresentationFormat>
  <Paragraphs>263</Paragraphs>
  <Slides>25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25</vt:i4>
      </vt:variant>
    </vt:vector>
  </HeadingPairs>
  <TitlesOfParts>
    <vt:vector size="31" baseType="lpstr">
      <vt:lpstr>Arial</vt:lpstr>
      <vt:lpstr>Calibri</vt:lpstr>
      <vt:lpstr>Corbel</vt:lpstr>
      <vt:lpstr>Wingdings</vt:lpstr>
      <vt:lpstr>Wingdings 2</vt:lpstr>
      <vt:lpstr>Πλαίσιο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Στέλλα Γκαβάκη</dc:creator>
  <cp:lastModifiedBy>AZ EKA</cp:lastModifiedBy>
  <cp:revision>45</cp:revision>
  <dcterms:created xsi:type="dcterms:W3CDTF">2020-11-13T12:23:29Z</dcterms:created>
  <dcterms:modified xsi:type="dcterms:W3CDTF">2020-12-13T19:03:40Z</dcterms:modified>
</cp:coreProperties>
</file>