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0" r:id="rId3"/>
    <p:sldId id="411" r:id="rId4"/>
    <p:sldId id="318" r:id="rId5"/>
    <p:sldId id="412" r:id="rId6"/>
    <p:sldId id="413" r:id="rId7"/>
    <p:sldId id="417" r:id="rId8"/>
    <p:sldId id="415" r:id="rId9"/>
    <p:sldId id="418" r:id="rId10"/>
    <p:sldId id="419"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914;&#953;&#946;&#955;&#943;&#959;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A26-4478-A232-D7D91423A66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A26-4478-A232-D7D91423A66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A26-4478-A232-D7D91423A66A}"/>
              </c:ext>
            </c:extLst>
          </c:dPt>
          <c:cat>
            <c:strRef>
              <c:f>Φύλλο1!$A$1:$A$3</c:f>
              <c:strCache>
                <c:ptCount val="3"/>
                <c:pt idx="0">
                  <c:v>Υποβολή  Εργασίας </c:v>
                </c:pt>
                <c:pt idx="1">
                  <c:v>Πρόοδος </c:v>
                </c:pt>
                <c:pt idx="2">
                  <c:v>Εργαστήριο</c:v>
                </c:pt>
              </c:strCache>
            </c:strRef>
          </c:cat>
          <c:val>
            <c:numRef>
              <c:f>Φύλλο1!$B$1:$B$3</c:f>
              <c:numCache>
                <c:formatCode>General</c:formatCode>
                <c:ptCount val="3"/>
                <c:pt idx="0">
                  <c:v>50</c:v>
                </c:pt>
                <c:pt idx="1">
                  <c:v>40</c:v>
                </c:pt>
                <c:pt idx="2">
                  <c:v>10</c:v>
                </c:pt>
              </c:numCache>
            </c:numRef>
          </c:val>
          <c:extLst>
            <c:ext xmlns:c16="http://schemas.microsoft.com/office/drawing/2014/chart" uri="{C3380CC4-5D6E-409C-BE32-E72D297353CC}">
              <c16:uniqueId val="{00000006-6A26-4478-A232-D7D91423A66A}"/>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6" name="Rectangle 6"/>
          <p:cNvSpPr>
            <a:spLocks noGrp="1" noChangeArrowheads="1"/>
          </p:cNvSpPr>
          <p:nvPr>
            <p:ph type="sldNum" sz="quarter" idx="12"/>
          </p:nvPr>
        </p:nvSpPr>
        <p:spPr>
          <a:ln/>
        </p:spPr>
        <p:txBody>
          <a:bodyPr/>
          <a:lstStyle>
            <a:lvl1pPr>
              <a:defRPr/>
            </a:lvl1pPr>
          </a:lstStyle>
          <a:p>
            <a:fld id="{FBBA1DED-89A1-46BA-9D53-AC9902F79045}" type="slidenum">
              <a:rPr lang="en-US" altLang="el-GR"/>
              <a:pPr/>
              <a:t>‹#›</a:t>
            </a:fld>
            <a:endParaRPr lang="en-US" altLang="el-GR"/>
          </a:p>
        </p:txBody>
      </p:sp>
    </p:spTree>
    <p:extLst>
      <p:ext uri="{BB962C8B-B14F-4D97-AF65-F5344CB8AC3E}">
        <p14:creationId xmlns:p14="http://schemas.microsoft.com/office/powerpoint/2010/main" val="319387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6" name="Rectangle 6"/>
          <p:cNvSpPr>
            <a:spLocks noGrp="1" noChangeArrowheads="1"/>
          </p:cNvSpPr>
          <p:nvPr>
            <p:ph type="sldNum" sz="quarter" idx="12"/>
          </p:nvPr>
        </p:nvSpPr>
        <p:spPr>
          <a:ln/>
        </p:spPr>
        <p:txBody>
          <a:bodyPr/>
          <a:lstStyle>
            <a:lvl1pPr>
              <a:defRPr/>
            </a:lvl1pPr>
          </a:lstStyle>
          <a:p>
            <a:fld id="{5AEB7104-DFF5-4CF1-9BE5-3CF63AA9611D}" type="slidenum">
              <a:rPr lang="en-US" altLang="el-GR"/>
              <a:pPr/>
              <a:t>‹#›</a:t>
            </a:fld>
            <a:endParaRPr lang="en-US" altLang="el-GR"/>
          </a:p>
        </p:txBody>
      </p:sp>
    </p:spTree>
    <p:extLst>
      <p:ext uri="{BB962C8B-B14F-4D97-AF65-F5344CB8AC3E}">
        <p14:creationId xmlns:p14="http://schemas.microsoft.com/office/powerpoint/2010/main" val="359669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6" name="Rectangle 6"/>
          <p:cNvSpPr>
            <a:spLocks noGrp="1" noChangeArrowheads="1"/>
          </p:cNvSpPr>
          <p:nvPr>
            <p:ph type="sldNum" sz="quarter" idx="12"/>
          </p:nvPr>
        </p:nvSpPr>
        <p:spPr>
          <a:ln/>
        </p:spPr>
        <p:txBody>
          <a:bodyPr/>
          <a:lstStyle>
            <a:lvl1pPr>
              <a:defRPr/>
            </a:lvl1pPr>
          </a:lstStyle>
          <a:p>
            <a:fld id="{3BB5749F-2179-483F-8502-D31CA2966FDE}" type="slidenum">
              <a:rPr lang="en-US" altLang="el-GR"/>
              <a:pPr/>
              <a:t>‹#›</a:t>
            </a:fld>
            <a:endParaRPr lang="en-US" altLang="el-GR"/>
          </a:p>
        </p:txBody>
      </p:sp>
    </p:spTree>
    <p:extLst>
      <p:ext uri="{BB962C8B-B14F-4D97-AF65-F5344CB8AC3E}">
        <p14:creationId xmlns:p14="http://schemas.microsoft.com/office/powerpoint/2010/main" val="3160978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6" name="Rectangle 6"/>
          <p:cNvSpPr>
            <a:spLocks noGrp="1" noChangeArrowheads="1"/>
          </p:cNvSpPr>
          <p:nvPr>
            <p:ph type="sldNum" sz="quarter" idx="12"/>
          </p:nvPr>
        </p:nvSpPr>
        <p:spPr>
          <a:ln/>
        </p:spPr>
        <p:txBody>
          <a:bodyPr/>
          <a:lstStyle>
            <a:lvl1pPr>
              <a:defRPr/>
            </a:lvl1pPr>
          </a:lstStyle>
          <a:p>
            <a:fld id="{A5ECBF4A-7590-48E5-A4EC-635E9584CDE1}" type="slidenum">
              <a:rPr lang="en-US" altLang="el-GR"/>
              <a:pPr/>
              <a:t>‹#›</a:t>
            </a:fld>
            <a:endParaRPr lang="en-US" altLang="el-GR"/>
          </a:p>
        </p:txBody>
      </p:sp>
    </p:spTree>
    <p:extLst>
      <p:ext uri="{BB962C8B-B14F-4D97-AF65-F5344CB8AC3E}">
        <p14:creationId xmlns:p14="http://schemas.microsoft.com/office/powerpoint/2010/main" val="326921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a:t>Στυλ κειμένου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6" name="Rectangle 6"/>
          <p:cNvSpPr>
            <a:spLocks noGrp="1" noChangeArrowheads="1"/>
          </p:cNvSpPr>
          <p:nvPr>
            <p:ph type="sldNum" sz="quarter" idx="12"/>
          </p:nvPr>
        </p:nvSpPr>
        <p:spPr>
          <a:ln/>
        </p:spPr>
        <p:txBody>
          <a:bodyPr/>
          <a:lstStyle>
            <a:lvl1pPr>
              <a:defRPr/>
            </a:lvl1pPr>
          </a:lstStyle>
          <a:p>
            <a:fld id="{DF6FDE40-1CB5-4478-9DA6-CAAF2E0ADC71}" type="slidenum">
              <a:rPr lang="en-US" altLang="el-GR"/>
              <a:pPr/>
              <a:t>‹#›</a:t>
            </a:fld>
            <a:endParaRPr lang="en-US" altLang="el-GR"/>
          </a:p>
        </p:txBody>
      </p:sp>
    </p:spTree>
    <p:extLst>
      <p:ext uri="{BB962C8B-B14F-4D97-AF65-F5344CB8AC3E}">
        <p14:creationId xmlns:p14="http://schemas.microsoft.com/office/powerpoint/2010/main" val="127013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sz="half" idx="1"/>
          </p:nvPr>
        </p:nvSpPr>
        <p:spPr>
          <a:xfrm>
            <a:off x="457200" y="1600200"/>
            <a:ext cx="4038600" cy="452596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p:cNvSpPr>
            <a:spLocks noGrp="1"/>
          </p:cNvSpPr>
          <p:nvPr>
            <p:ph sz="half" idx="2"/>
          </p:nvPr>
        </p:nvSpPr>
        <p:spPr>
          <a:xfrm>
            <a:off x="4648200" y="1600200"/>
            <a:ext cx="4038600" cy="452596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7" name="Rectangle 6"/>
          <p:cNvSpPr>
            <a:spLocks noGrp="1" noChangeArrowheads="1"/>
          </p:cNvSpPr>
          <p:nvPr>
            <p:ph type="sldNum" sz="quarter" idx="12"/>
          </p:nvPr>
        </p:nvSpPr>
        <p:spPr>
          <a:ln/>
        </p:spPr>
        <p:txBody>
          <a:bodyPr/>
          <a:lstStyle>
            <a:lvl1pPr>
              <a:defRPr/>
            </a:lvl1pPr>
          </a:lstStyle>
          <a:p>
            <a:fld id="{A8117A08-E1DF-4EC8-BDAE-A9F71BC5A763}" type="slidenum">
              <a:rPr lang="en-US" altLang="el-GR"/>
              <a:pPr/>
              <a:t>‹#›</a:t>
            </a:fld>
            <a:endParaRPr lang="en-US" altLang="el-GR"/>
          </a:p>
        </p:txBody>
      </p:sp>
    </p:spTree>
    <p:extLst>
      <p:ext uri="{BB962C8B-B14F-4D97-AF65-F5344CB8AC3E}">
        <p14:creationId xmlns:p14="http://schemas.microsoft.com/office/powerpoint/2010/main" val="2927687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9" name="Rectangle 6"/>
          <p:cNvSpPr>
            <a:spLocks noGrp="1" noChangeArrowheads="1"/>
          </p:cNvSpPr>
          <p:nvPr>
            <p:ph type="sldNum" sz="quarter" idx="12"/>
          </p:nvPr>
        </p:nvSpPr>
        <p:spPr>
          <a:ln/>
        </p:spPr>
        <p:txBody>
          <a:bodyPr/>
          <a:lstStyle>
            <a:lvl1pPr>
              <a:defRPr/>
            </a:lvl1pPr>
          </a:lstStyle>
          <a:p>
            <a:fld id="{8604B302-2C05-4AFA-9517-D555BAD8C71F}" type="slidenum">
              <a:rPr lang="en-US" altLang="el-GR"/>
              <a:pPr/>
              <a:t>‹#›</a:t>
            </a:fld>
            <a:endParaRPr lang="en-US" altLang="el-GR"/>
          </a:p>
        </p:txBody>
      </p:sp>
    </p:spTree>
    <p:extLst>
      <p:ext uri="{BB962C8B-B14F-4D97-AF65-F5344CB8AC3E}">
        <p14:creationId xmlns:p14="http://schemas.microsoft.com/office/powerpoint/2010/main" val="385892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5" name="Rectangle 6"/>
          <p:cNvSpPr>
            <a:spLocks noGrp="1" noChangeArrowheads="1"/>
          </p:cNvSpPr>
          <p:nvPr>
            <p:ph type="sldNum" sz="quarter" idx="12"/>
          </p:nvPr>
        </p:nvSpPr>
        <p:spPr>
          <a:ln/>
        </p:spPr>
        <p:txBody>
          <a:bodyPr/>
          <a:lstStyle>
            <a:lvl1pPr>
              <a:defRPr/>
            </a:lvl1pPr>
          </a:lstStyle>
          <a:p>
            <a:fld id="{9FC85D85-0F94-468F-ADE8-D48CA678DF48}" type="slidenum">
              <a:rPr lang="en-US" altLang="el-GR"/>
              <a:pPr/>
              <a:t>‹#›</a:t>
            </a:fld>
            <a:endParaRPr lang="en-US" altLang="el-GR"/>
          </a:p>
        </p:txBody>
      </p:sp>
    </p:spTree>
    <p:extLst>
      <p:ext uri="{BB962C8B-B14F-4D97-AF65-F5344CB8AC3E}">
        <p14:creationId xmlns:p14="http://schemas.microsoft.com/office/powerpoint/2010/main" val="181160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4" name="Rectangle 6"/>
          <p:cNvSpPr>
            <a:spLocks noGrp="1" noChangeArrowheads="1"/>
          </p:cNvSpPr>
          <p:nvPr>
            <p:ph type="sldNum" sz="quarter" idx="12"/>
          </p:nvPr>
        </p:nvSpPr>
        <p:spPr>
          <a:ln/>
        </p:spPr>
        <p:txBody>
          <a:bodyPr/>
          <a:lstStyle>
            <a:lvl1pPr>
              <a:defRPr/>
            </a:lvl1pPr>
          </a:lstStyle>
          <a:p>
            <a:fld id="{C6F5BCCE-36D6-475F-B19E-76914BD20D31}" type="slidenum">
              <a:rPr lang="en-US" altLang="el-GR"/>
              <a:pPr/>
              <a:t>‹#›</a:t>
            </a:fld>
            <a:endParaRPr lang="en-US" altLang="el-GR"/>
          </a:p>
        </p:txBody>
      </p:sp>
    </p:spTree>
    <p:extLst>
      <p:ext uri="{BB962C8B-B14F-4D97-AF65-F5344CB8AC3E}">
        <p14:creationId xmlns:p14="http://schemas.microsoft.com/office/powerpoint/2010/main" val="105659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7" name="Rectangle 6"/>
          <p:cNvSpPr>
            <a:spLocks noGrp="1" noChangeArrowheads="1"/>
          </p:cNvSpPr>
          <p:nvPr>
            <p:ph type="sldNum" sz="quarter" idx="12"/>
          </p:nvPr>
        </p:nvSpPr>
        <p:spPr>
          <a:ln/>
        </p:spPr>
        <p:txBody>
          <a:bodyPr/>
          <a:lstStyle>
            <a:lvl1pPr>
              <a:defRPr/>
            </a:lvl1pPr>
          </a:lstStyle>
          <a:p>
            <a:fld id="{948FECCB-6BE9-4069-AD92-B710796A56A6}" type="slidenum">
              <a:rPr lang="en-US" altLang="el-GR"/>
              <a:pPr/>
              <a:t>‹#›</a:t>
            </a:fld>
            <a:endParaRPr lang="en-US" altLang="el-GR"/>
          </a:p>
        </p:txBody>
      </p:sp>
    </p:spTree>
    <p:extLst>
      <p:ext uri="{BB962C8B-B14F-4D97-AF65-F5344CB8AC3E}">
        <p14:creationId xmlns:p14="http://schemas.microsoft.com/office/powerpoint/2010/main" val="225757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l-GR"/>
          </a:p>
        </p:txBody>
      </p:sp>
      <p:sp>
        <p:nvSpPr>
          <p:cNvPr id="7" name="Rectangle 6"/>
          <p:cNvSpPr>
            <a:spLocks noGrp="1" noChangeArrowheads="1"/>
          </p:cNvSpPr>
          <p:nvPr>
            <p:ph type="sldNum" sz="quarter" idx="12"/>
          </p:nvPr>
        </p:nvSpPr>
        <p:spPr>
          <a:ln/>
        </p:spPr>
        <p:txBody>
          <a:bodyPr/>
          <a:lstStyle>
            <a:lvl1pPr>
              <a:defRPr/>
            </a:lvl1pPr>
          </a:lstStyle>
          <a:p>
            <a:fld id="{7A085148-603F-4271-84D9-2153221C3A1B}" type="slidenum">
              <a:rPr lang="en-US" altLang="el-GR"/>
              <a:pPr/>
              <a:t>‹#›</a:t>
            </a:fld>
            <a:endParaRPr lang="en-US" altLang="el-GR"/>
          </a:p>
        </p:txBody>
      </p:sp>
    </p:spTree>
    <p:extLst>
      <p:ext uri="{BB962C8B-B14F-4D97-AF65-F5344CB8AC3E}">
        <p14:creationId xmlns:p14="http://schemas.microsoft.com/office/powerpoint/2010/main" val="120062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DB74782-DDC9-4911-8856-C3165D46BCA7}" type="slidenum">
              <a:rPr lang="en-US" altLang="el-GR"/>
              <a:pPr/>
              <a:t>‹#›</a:t>
            </a:fld>
            <a:endParaRPr lang="en-US"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odip.duth.gr/wp-content/uploads/2021/10/KD_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pPr eaLnBrk="1" hangingPunct="1"/>
            <a:r>
              <a:rPr lang="el-GR" altLang="el-GR" sz="4400"/>
              <a:t>ΤΙΤΛΟΣ ΜΑΘΗΜΑΤΟΣ</a:t>
            </a:r>
            <a:br>
              <a:rPr lang="el-GR" altLang="el-GR" sz="4400"/>
            </a:br>
            <a:r>
              <a:rPr lang="el-GR" altLang="el-GR" sz="4400"/>
              <a:t>Κωδικός</a:t>
            </a:r>
            <a:endParaRPr lang="en-US" altLang="el-GR" sz="4400"/>
          </a:p>
        </p:txBody>
      </p:sp>
      <p:sp>
        <p:nvSpPr>
          <p:cNvPr id="2051" name="Rectangle 3"/>
          <p:cNvSpPr>
            <a:spLocks noGrp="1" noChangeArrowheads="1"/>
          </p:cNvSpPr>
          <p:nvPr>
            <p:ph type="subTitle" idx="1"/>
          </p:nvPr>
        </p:nvSpPr>
        <p:spPr>
          <a:xfrm>
            <a:off x="1371600" y="3886200"/>
            <a:ext cx="6400800" cy="1752600"/>
          </a:xfrm>
        </p:spPr>
        <p:txBody>
          <a:bodyPr/>
          <a:lstStyle/>
          <a:p>
            <a:pPr eaLnBrk="1" hangingPunct="1">
              <a:lnSpc>
                <a:spcPct val="90000"/>
              </a:lnSpc>
            </a:pPr>
            <a:r>
              <a:rPr lang="el-GR" altLang="el-GR" sz="2000"/>
              <a:t>Όνομα Διδάσκοντα</a:t>
            </a:r>
          </a:p>
          <a:p>
            <a:pPr eaLnBrk="1" hangingPunct="1">
              <a:lnSpc>
                <a:spcPct val="90000"/>
              </a:lnSpc>
            </a:pPr>
            <a:r>
              <a:rPr lang="fr-FR" altLang="el-GR" sz="2000"/>
              <a:t>Email</a:t>
            </a:r>
          </a:p>
          <a:p>
            <a:pPr eaLnBrk="1" hangingPunct="1">
              <a:lnSpc>
                <a:spcPct val="90000"/>
              </a:lnSpc>
            </a:pPr>
            <a:r>
              <a:rPr lang="el-GR" altLang="el-GR" sz="2000"/>
              <a:t>Ώρες συνεργασίας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noChangeArrowheads="1"/>
          </p:cNvSpPr>
          <p:nvPr>
            <p:ph type="title"/>
          </p:nvPr>
        </p:nvSpPr>
        <p:spPr/>
        <p:txBody>
          <a:bodyPr/>
          <a:lstStyle/>
          <a:p>
            <a:r>
              <a:rPr lang="el-GR" altLang="el-GR" i="1" dirty="0">
                <a:solidFill>
                  <a:srgbClr val="002060"/>
                </a:solidFill>
              </a:rPr>
              <a:t>Φόρτος εργασίας</a:t>
            </a:r>
          </a:p>
        </p:txBody>
      </p:sp>
      <p:sp>
        <p:nvSpPr>
          <p:cNvPr id="11267" name="Θέση περιεχομένου 2"/>
          <p:cNvSpPr>
            <a:spLocks noGrp="1" noChangeArrowheads="1"/>
          </p:cNvSpPr>
          <p:nvPr>
            <p:ph idx="1"/>
          </p:nvPr>
        </p:nvSpPr>
        <p:spPr/>
        <p:txBody>
          <a:bodyPr/>
          <a:lstStyle/>
          <a:p>
            <a:r>
              <a:rPr lang="el-GR" altLang="el-GR" i="1"/>
              <a:t>Εδώ παρουσιάζουμε τον συνολικό φόρτο εργασίας του μαθήματος (π.χ. 6 </a:t>
            </a:r>
            <a:r>
              <a:rPr lang="fr-FR" altLang="el-GR" i="1"/>
              <a:t>ECTS, 150 </a:t>
            </a:r>
            <a:r>
              <a:rPr lang="el-GR" altLang="el-GR" i="1"/>
              <a:t>ώρες Φ.Ε.) κατανεμημένο στις επιμέρους δραστηριότητες του μαθήματος όπως αυτές παρουσιάζονται στο περίγραμμα.</a:t>
            </a:r>
          </a:p>
        </p:txBody>
      </p:sp>
      <p:cxnSp>
        <p:nvCxnSpPr>
          <p:cNvPr id="4" name="Ευθεία γραμμή σύνδεσης 3"/>
          <p:cNvCxnSpPr/>
          <p:nvPr/>
        </p:nvCxnSpPr>
        <p:spPr>
          <a:xfrm>
            <a:off x="1187624" y="1417638"/>
            <a:ext cx="6840760" cy="0"/>
          </a:xfrm>
          <a:prstGeom prst="line">
            <a:avLst/>
          </a:prstGeom>
          <a:ln w="38100">
            <a:solidFill>
              <a:srgbClr val="FFC000"/>
            </a:solidFill>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marL="0" indent="0" algn="just" eaLnBrk="1" hangingPunct="1">
              <a:buNone/>
              <a:defRPr/>
            </a:pPr>
            <a:r>
              <a:rPr lang="el-GR" sz="2800" i="1" dirty="0">
                <a:solidFill>
                  <a:srgbClr val="0070C0"/>
                </a:solidFill>
              </a:rPr>
              <a:t>Σε αυτό το μάθημα όλες/οι </a:t>
            </a:r>
            <a:r>
              <a:rPr lang="el-GR" sz="2800" i="1" dirty="0" err="1">
                <a:solidFill>
                  <a:srgbClr val="0070C0"/>
                </a:solidFill>
              </a:rPr>
              <a:t>οι</a:t>
            </a:r>
            <a:r>
              <a:rPr lang="el-GR" sz="2800" i="1" dirty="0">
                <a:solidFill>
                  <a:srgbClr val="0070C0"/>
                </a:solidFill>
              </a:rPr>
              <a:t> φοιτήτριες/</a:t>
            </a:r>
            <a:r>
              <a:rPr lang="el-GR" sz="2800" i="1" dirty="0" err="1">
                <a:solidFill>
                  <a:srgbClr val="0070C0"/>
                </a:solidFill>
              </a:rPr>
              <a:t>τές</a:t>
            </a:r>
            <a:r>
              <a:rPr lang="el-GR" sz="2800" i="1" dirty="0">
                <a:solidFill>
                  <a:srgbClr val="0070C0"/>
                </a:solidFill>
              </a:rPr>
              <a:t> «…απολαμβάνουν – και αντίστοιχα υποχρεούνται να σέβονται – το δικαίωμα της ίσης μεταχείρισης. Δεν είναι ανεκτή και αποδεκτή κανενός τύπου και μορφής διάκριση με κριτήρια την εθνικότητα, τη φυλή, την καταγωγή, τη γλώσσα, το φύλο, τη θρησκεία, την ηλικία, την υγεία, τη σωματική ικανότητα, την ιδιωτική ζωή, τον γενετήσιο προσανατολισμό, τη σωματική ικανότητα και την οικονομική και κοινωνική κατάσταση στην οποία αυτοί βρίσκονται…»</a:t>
            </a:r>
            <a:r>
              <a:rPr lang="el-GR" sz="2800" i="1" dirty="0">
                <a:solidFill>
                  <a:srgbClr val="FF0000"/>
                </a:solidFill>
              </a:rPr>
              <a:t>*</a:t>
            </a:r>
            <a:r>
              <a:rPr lang="el-GR" sz="2800" i="1" dirty="0">
                <a:solidFill>
                  <a:srgbClr val="0070C0"/>
                </a:solidFill>
              </a:rPr>
              <a:t> </a:t>
            </a:r>
          </a:p>
          <a:p>
            <a:pPr marL="0" indent="0" algn="just" eaLnBrk="1" hangingPunct="1">
              <a:buNone/>
              <a:defRPr/>
            </a:pPr>
            <a:r>
              <a:rPr lang="el-GR" sz="2400" i="1" dirty="0">
                <a:solidFill>
                  <a:srgbClr val="FF0000"/>
                </a:solidFill>
              </a:rPr>
              <a:t>*</a:t>
            </a:r>
            <a:r>
              <a:rPr lang="el-GR" sz="1700" b="1" i="1" dirty="0">
                <a:solidFill>
                  <a:srgbClr val="0070C0"/>
                </a:solidFill>
                <a:effectLst>
                  <a:outerShdw blurRad="38100" dist="38100" dir="2700000" algn="tl">
                    <a:srgbClr val="000000">
                      <a:alpha val="43137"/>
                    </a:srgbClr>
                  </a:outerShdw>
                </a:effectLst>
              </a:rPr>
              <a:t>Άρθρο 1.3 § «Ισοπολιτεία και αποφυγή διακρίσεων» του κώδικα Δεοντολογίας και Καλής Πρακτικής του Δ.Π.Θ. </a:t>
            </a:r>
            <a:r>
              <a:rPr lang="el-GR" sz="1500" dirty="0">
                <a:solidFill>
                  <a:srgbClr val="0070C0"/>
                </a:solidFill>
              </a:rPr>
              <a:t>(</a:t>
            </a:r>
            <a:r>
              <a:rPr lang="en-US" sz="1500" dirty="0">
                <a:solidFill>
                  <a:srgbClr val="0070C0"/>
                </a:solidFill>
                <a:hlinkClick r:id="rId2"/>
              </a:rPr>
              <a:t>https://modip.duth.gr/wp-content/uploads/2021/10/KD_1.pdf</a:t>
            </a:r>
            <a:r>
              <a:rPr lang="el-GR" sz="1500" dirty="0">
                <a:solidFill>
                  <a:srgbClr val="0070C0"/>
                </a:solidFill>
              </a:rPr>
              <a:t>) </a:t>
            </a:r>
          </a:p>
          <a:p>
            <a:pPr marL="0" indent="0" algn="just" eaLnBrk="1" hangingPunct="1">
              <a:buNone/>
              <a:defRPr/>
            </a:pPr>
            <a:endParaRPr lang="el-GR" dirty="0">
              <a:solidFill>
                <a:srgbClr val="0070C0"/>
              </a:solidFill>
            </a:endParaRPr>
          </a:p>
        </p:txBody>
      </p:sp>
      <p:sp>
        <p:nvSpPr>
          <p:cNvPr id="3075" name="Τίτλος 2"/>
          <p:cNvSpPr>
            <a:spLocks noGrp="1" noChangeArrowheads="1"/>
          </p:cNvSpPr>
          <p:nvPr>
            <p:ph type="title"/>
          </p:nvPr>
        </p:nvSpPr>
        <p:spPr/>
        <p:txBody>
          <a:bodyPr/>
          <a:lstStyle/>
          <a:p>
            <a:pPr eaLnBrk="1" hangingPunct="1"/>
            <a:r>
              <a:rPr lang="el-GR" altLang="el-GR" i="1" dirty="0">
                <a:solidFill>
                  <a:srgbClr val="002060"/>
                </a:solidFill>
              </a:rPr>
              <a:t>Δήλωση προσβασιμότητας</a:t>
            </a:r>
          </a:p>
        </p:txBody>
      </p:sp>
      <p:cxnSp>
        <p:nvCxnSpPr>
          <p:cNvPr id="4" name="Ευθεία γραμμή σύνδεσης 3"/>
          <p:cNvCxnSpPr/>
          <p:nvPr/>
        </p:nvCxnSpPr>
        <p:spPr>
          <a:xfrm>
            <a:off x="1187624" y="1417638"/>
            <a:ext cx="6840760" cy="0"/>
          </a:xfrm>
          <a:prstGeom prst="line">
            <a:avLst/>
          </a:prstGeom>
          <a:ln w="38100">
            <a:solidFill>
              <a:srgbClr val="FFC000"/>
            </a:solidFill>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Εικόνα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330827"/>
            <a:ext cx="2298172" cy="1975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Εικόνα 2"/>
          <p:cNvPicPr>
            <a:picLocks noChangeAspect="1"/>
          </p:cNvPicPr>
          <p:nvPr/>
        </p:nvPicPr>
        <p:blipFill rotWithShape="1">
          <a:blip r:embed="rId3"/>
          <a:srcRect l="10718" t="12470" b="28581"/>
          <a:stretch/>
        </p:blipFill>
        <p:spPr>
          <a:xfrm>
            <a:off x="281083" y="4509120"/>
            <a:ext cx="2917399" cy="1926253"/>
          </a:xfrm>
          <a:prstGeom prst="rect">
            <a:avLst/>
          </a:prstGeom>
        </p:spPr>
      </p:pic>
      <p:sp>
        <p:nvSpPr>
          <p:cNvPr id="4" name="Ελλειψοειδής επεξήγηση 3"/>
          <p:cNvSpPr/>
          <p:nvPr/>
        </p:nvSpPr>
        <p:spPr>
          <a:xfrm>
            <a:off x="464510" y="1012967"/>
            <a:ext cx="4465934" cy="191683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p:cNvSpPr txBox="1"/>
          <p:nvPr/>
        </p:nvSpPr>
        <p:spPr>
          <a:xfrm>
            <a:off x="669731" y="1183644"/>
            <a:ext cx="4055492" cy="1323439"/>
          </a:xfrm>
          <a:prstGeom prst="rect">
            <a:avLst/>
          </a:prstGeom>
          <a:noFill/>
        </p:spPr>
        <p:txBody>
          <a:bodyPr wrap="square" rtlCol="0">
            <a:spAutoFit/>
          </a:bodyPr>
          <a:lstStyle/>
          <a:p>
            <a:pPr algn="ctr"/>
            <a:r>
              <a:rPr lang="el-GR" sz="2000" i="1" dirty="0">
                <a:solidFill>
                  <a:srgbClr val="002060"/>
                </a:solidFill>
                <a:effectLst>
                  <a:outerShdw blurRad="38100" dist="38100" dir="2700000" algn="tl">
                    <a:srgbClr val="000000">
                      <a:alpha val="43137"/>
                    </a:srgbClr>
                  </a:outerShdw>
                </a:effectLst>
              </a:rPr>
              <a:t>Αν θεωρείς ότι το υλικό του μαθήματος δεν είναι </a:t>
            </a:r>
            <a:r>
              <a:rPr lang="el-GR" sz="2000" i="1" dirty="0" err="1">
                <a:solidFill>
                  <a:srgbClr val="002060"/>
                </a:solidFill>
                <a:effectLst>
                  <a:outerShdw blurRad="38100" dist="38100" dir="2700000" algn="tl">
                    <a:srgbClr val="000000">
                      <a:alpha val="43137"/>
                    </a:srgbClr>
                  </a:outerShdw>
                </a:effectLst>
              </a:rPr>
              <a:t>προσβάσιμο</a:t>
            </a:r>
            <a:r>
              <a:rPr lang="el-GR" sz="2000" i="1" dirty="0">
                <a:solidFill>
                  <a:srgbClr val="002060"/>
                </a:solidFill>
                <a:effectLst>
                  <a:outerShdw blurRad="38100" dist="38100" dir="2700000" algn="tl">
                    <a:srgbClr val="000000">
                      <a:alpha val="43137"/>
                    </a:srgbClr>
                  </a:outerShdw>
                </a:effectLst>
              </a:rPr>
              <a:t> για σένα ενημέρωσέ με αποστέλλοντας email στο </a:t>
            </a:r>
            <a:r>
              <a:rPr lang="el-GR" sz="2000" i="1" dirty="0" err="1">
                <a:solidFill>
                  <a:srgbClr val="002060"/>
                </a:solidFill>
                <a:effectLst>
                  <a:outerShdw blurRad="38100" dist="38100" dir="2700000" algn="tl">
                    <a:srgbClr val="000000">
                      <a:alpha val="43137"/>
                    </a:srgbClr>
                  </a:outerShdw>
                </a:effectLst>
              </a:rPr>
              <a:t>χχχ</a:t>
            </a:r>
            <a:r>
              <a:rPr lang="el-GR" sz="2000" i="1" dirty="0">
                <a:solidFill>
                  <a:srgbClr val="002060"/>
                </a:solidFill>
                <a:effectLst>
                  <a:outerShdw blurRad="38100" dist="38100" dir="2700000" algn="tl">
                    <a:srgbClr val="000000">
                      <a:alpha val="43137"/>
                    </a:srgbClr>
                  </a:outerShdw>
                </a:effectLst>
              </a:rPr>
              <a:t>.</a:t>
            </a:r>
          </a:p>
        </p:txBody>
      </p:sp>
      <p:sp>
        <p:nvSpPr>
          <p:cNvPr id="8" name="Ελλειψοειδής επεξήγηση 7"/>
          <p:cNvSpPr/>
          <p:nvPr/>
        </p:nvSpPr>
        <p:spPr>
          <a:xfrm>
            <a:off x="2987824" y="2762965"/>
            <a:ext cx="5256584" cy="253824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TextBox 8"/>
          <p:cNvSpPr txBox="1"/>
          <p:nvPr/>
        </p:nvSpPr>
        <p:spPr>
          <a:xfrm>
            <a:off x="3396313" y="2905244"/>
            <a:ext cx="4632071" cy="1938992"/>
          </a:xfrm>
          <a:prstGeom prst="rect">
            <a:avLst/>
          </a:prstGeom>
          <a:noFill/>
        </p:spPr>
        <p:txBody>
          <a:bodyPr wrap="square" rtlCol="0">
            <a:spAutoFit/>
          </a:bodyPr>
          <a:lstStyle/>
          <a:p>
            <a:pPr algn="ctr"/>
            <a:r>
              <a:rPr lang="el-GR" sz="2000" i="1" dirty="0">
                <a:solidFill>
                  <a:srgbClr val="002060"/>
                </a:solidFill>
                <a:effectLst>
                  <a:outerShdw blurRad="38100" dist="38100" dir="2700000" algn="tl">
                    <a:srgbClr val="000000">
                      <a:alpha val="43137"/>
                    </a:srgbClr>
                  </a:outerShdw>
                </a:effectLst>
              </a:rPr>
              <a:t>Αν για οποιονδήποτε λόγο αντιμετωπίζεις κάποια δυσκολία κατά τη διάρκεια του  μαθήματος και χρειάζεσαι συμβουλευτική, επικοινώνησε με τη Δομή Συμβουλευτικής και Προσβασιμότητας στο dosyp@duth.gr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noChangeArrowheads="1"/>
          </p:cNvSpPr>
          <p:nvPr>
            <p:ph type="title"/>
          </p:nvPr>
        </p:nvSpPr>
        <p:spPr/>
        <p:txBody>
          <a:bodyPr/>
          <a:lstStyle/>
          <a:p>
            <a:pPr eaLnBrk="1" hangingPunct="1"/>
            <a:r>
              <a:rPr lang="el-GR" altLang="el-GR" i="1" dirty="0">
                <a:solidFill>
                  <a:srgbClr val="002060"/>
                </a:solidFill>
              </a:rPr>
              <a:t>Τι θα σε βοηθήσει να πετύχεις το μάθημα;</a:t>
            </a:r>
          </a:p>
        </p:txBody>
      </p:sp>
      <p:sp>
        <p:nvSpPr>
          <p:cNvPr id="5123" name="Θέση περιεχομένου 2"/>
          <p:cNvSpPr>
            <a:spLocks noGrp="1" noChangeArrowheads="1"/>
          </p:cNvSpPr>
          <p:nvPr>
            <p:ph idx="1"/>
          </p:nvPr>
        </p:nvSpPr>
        <p:spPr>
          <a:xfrm>
            <a:off x="457200" y="1988840"/>
            <a:ext cx="8229600" cy="4137323"/>
          </a:xfrm>
        </p:spPr>
        <p:txBody>
          <a:bodyPr/>
          <a:lstStyle/>
          <a:p>
            <a:pPr algn="ctr" eaLnBrk="1" hangingPunct="1"/>
            <a:r>
              <a:rPr lang="el-GR" altLang="el-GR" i="1" dirty="0"/>
              <a:t>Εδώ παρουσιάζουμε τους στόχους του μαθήματος</a:t>
            </a:r>
          </a:p>
        </p:txBody>
      </p:sp>
      <p:cxnSp>
        <p:nvCxnSpPr>
          <p:cNvPr id="4" name="Ευθεία γραμμή σύνδεσης 3"/>
          <p:cNvCxnSpPr/>
          <p:nvPr/>
        </p:nvCxnSpPr>
        <p:spPr>
          <a:xfrm>
            <a:off x="1187624" y="1628800"/>
            <a:ext cx="6840760" cy="0"/>
          </a:xfrm>
          <a:prstGeom prst="line">
            <a:avLst/>
          </a:prstGeom>
          <a:ln w="38100">
            <a:solidFill>
              <a:srgbClr val="FFC000"/>
            </a:solidFill>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noChangeArrowheads="1"/>
          </p:cNvSpPr>
          <p:nvPr>
            <p:ph type="title"/>
          </p:nvPr>
        </p:nvSpPr>
        <p:spPr>
          <a:xfrm>
            <a:off x="457200" y="274638"/>
            <a:ext cx="8229600" cy="1858962"/>
          </a:xfrm>
        </p:spPr>
        <p:txBody>
          <a:bodyPr/>
          <a:lstStyle/>
          <a:p>
            <a:pPr eaLnBrk="1" hangingPunct="1"/>
            <a:r>
              <a:rPr lang="el-GR" altLang="el-GR" i="1" dirty="0">
                <a:solidFill>
                  <a:srgbClr val="002060"/>
                </a:solidFill>
              </a:rPr>
              <a:t>Τι θα μπορείς να κάνεις όταν παρακολουθήσεις με επιτυχία το μάθημα;</a:t>
            </a:r>
          </a:p>
        </p:txBody>
      </p:sp>
      <p:sp>
        <p:nvSpPr>
          <p:cNvPr id="6147" name="Θέση περιεχομένου 2"/>
          <p:cNvSpPr>
            <a:spLocks noGrp="1" noChangeArrowheads="1"/>
          </p:cNvSpPr>
          <p:nvPr>
            <p:ph idx="1"/>
          </p:nvPr>
        </p:nvSpPr>
        <p:spPr>
          <a:xfrm>
            <a:off x="457200" y="2565400"/>
            <a:ext cx="8229600" cy="3560763"/>
          </a:xfrm>
        </p:spPr>
        <p:txBody>
          <a:bodyPr/>
          <a:lstStyle/>
          <a:p>
            <a:pPr algn="ctr" eaLnBrk="1" hangingPunct="1"/>
            <a:r>
              <a:rPr lang="el-GR" altLang="el-GR" i="1" dirty="0"/>
              <a:t>Εδώ παρουσιάζουμε τα μαθησιακά αποτελέσματα</a:t>
            </a:r>
          </a:p>
        </p:txBody>
      </p:sp>
      <p:cxnSp>
        <p:nvCxnSpPr>
          <p:cNvPr id="4" name="Ευθεία γραμμή σύνδεσης 3"/>
          <p:cNvCxnSpPr/>
          <p:nvPr/>
        </p:nvCxnSpPr>
        <p:spPr>
          <a:xfrm>
            <a:off x="1187624" y="2420888"/>
            <a:ext cx="6840760" cy="0"/>
          </a:xfrm>
          <a:prstGeom prst="line">
            <a:avLst/>
          </a:prstGeom>
          <a:ln w="38100">
            <a:solidFill>
              <a:srgbClr val="FFC000"/>
            </a:solidFill>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Τίτλος 1"/>
          <p:cNvSpPr>
            <a:spLocks noGrp="1" noChangeArrowheads="1"/>
          </p:cNvSpPr>
          <p:nvPr>
            <p:ph type="title"/>
          </p:nvPr>
        </p:nvSpPr>
        <p:spPr/>
        <p:txBody>
          <a:bodyPr/>
          <a:lstStyle/>
          <a:p>
            <a:pPr eaLnBrk="1" hangingPunct="1"/>
            <a:r>
              <a:rPr lang="el-GR" altLang="el-GR" i="1" dirty="0">
                <a:solidFill>
                  <a:srgbClr val="002060"/>
                </a:solidFill>
              </a:rPr>
              <a:t>Τι θα μάθουμε;</a:t>
            </a:r>
          </a:p>
        </p:txBody>
      </p:sp>
      <p:sp>
        <p:nvSpPr>
          <p:cNvPr id="7171" name="Θέση περιεχομένου 2"/>
          <p:cNvSpPr>
            <a:spLocks noGrp="1" noChangeArrowheads="1"/>
          </p:cNvSpPr>
          <p:nvPr>
            <p:ph idx="1"/>
          </p:nvPr>
        </p:nvSpPr>
        <p:spPr/>
        <p:txBody>
          <a:bodyPr/>
          <a:lstStyle/>
          <a:p>
            <a:pPr algn="ctr" eaLnBrk="1" hangingPunct="1"/>
            <a:r>
              <a:rPr lang="el-GR" altLang="el-GR" i="1"/>
              <a:t>Εδώ παρουσιάζουμε με μορφή ερωτήσεων τις 13 θεματικές του </a:t>
            </a:r>
            <a:r>
              <a:rPr lang="fr-FR" altLang="el-GR" i="1"/>
              <a:t>syllabus </a:t>
            </a:r>
            <a:r>
              <a:rPr lang="el-GR" altLang="el-GR" i="1"/>
              <a:t>μας</a:t>
            </a:r>
          </a:p>
          <a:p>
            <a:pPr eaLnBrk="1" hangingPunct="1"/>
            <a:endParaRPr lang="el-GR" altLang="el-GR"/>
          </a:p>
        </p:txBody>
      </p:sp>
      <p:cxnSp>
        <p:nvCxnSpPr>
          <p:cNvPr id="4" name="Ευθεία γραμμή σύνδεσης 3"/>
          <p:cNvCxnSpPr/>
          <p:nvPr/>
        </p:nvCxnSpPr>
        <p:spPr>
          <a:xfrm>
            <a:off x="1187624" y="1417638"/>
            <a:ext cx="6840760" cy="0"/>
          </a:xfrm>
          <a:prstGeom prst="line">
            <a:avLst/>
          </a:prstGeom>
          <a:ln w="38100">
            <a:solidFill>
              <a:srgbClr val="FFC000"/>
            </a:solidFill>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Θέση περιεχομένου 1"/>
          <p:cNvSpPr>
            <a:spLocks noGrp="1" noChangeArrowheads="1"/>
          </p:cNvSpPr>
          <p:nvPr>
            <p:ph idx="1"/>
          </p:nvPr>
        </p:nvSpPr>
        <p:spPr/>
        <p:txBody>
          <a:bodyPr/>
          <a:lstStyle/>
          <a:p>
            <a:pPr eaLnBrk="1" hangingPunct="1"/>
            <a:r>
              <a:rPr lang="el-GR" altLang="el-GR" dirty="0"/>
              <a:t>Είναι σημαντικό να συμμετέχεις στο μάθημα. Διαφορετικά θα χάσεις όλες τις εκπαιδευτικές δραστηριότητες στις οποίες εμπλεκόμαστε στην τάξη.</a:t>
            </a:r>
          </a:p>
          <a:p>
            <a:pPr eaLnBrk="1" hangingPunct="1"/>
            <a:endParaRPr lang="el-GR" altLang="el-GR" dirty="0"/>
          </a:p>
          <a:p>
            <a:pPr eaLnBrk="1" hangingPunct="1"/>
            <a:endParaRPr lang="el-GR" altLang="el-GR" dirty="0"/>
          </a:p>
          <a:p>
            <a:pPr eaLnBrk="1" hangingPunct="1"/>
            <a:endParaRPr lang="el-GR" altLang="el-GR" dirty="0"/>
          </a:p>
        </p:txBody>
      </p:sp>
      <p:sp>
        <p:nvSpPr>
          <p:cNvPr id="8195" name="Τίτλος 2"/>
          <p:cNvSpPr>
            <a:spLocks noGrp="1" noChangeArrowheads="1"/>
          </p:cNvSpPr>
          <p:nvPr>
            <p:ph type="title"/>
          </p:nvPr>
        </p:nvSpPr>
        <p:spPr/>
        <p:txBody>
          <a:bodyPr/>
          <a:lstStyle/>
          <a:p>
            <a:pPr eaLnBrk="1" hangingPunct="1"/>
            <a:r>
              <a:rPr lang="el-GR" altLang="el-GR" i="1" dirty="0">
                <a:solidFill>
                  <a:srgbClr val="002060"/>
                </a:solidFill>
              </a:rPr>
              <a:t>Πώς θα μάθουμε;</a:t>
            </a:r>
          </a:p>
        </p:txBody>
      </p:sp>
      <p:pic>
        <p:nvPicPr>
          <p:cNvPr id="8196" name="Εικόνα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3792538"/>
            <a:ext cx="195262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Ευθεία γραμμή σύνδεσης 4"/>
          <p:cNvCxnSpPr/>
          <p:nvPr/>
        </p:nvCxnSpPr>
        <p:spPr>
          <a:xfrm>
            <a:off x="1187624" y="1417638"/>
            <a:ext cx="6840760" cy="0"/>
          </a:xfrm>
          <a:prstGeom prst="line">
            <a:avLst/>
          </a:prstGeom>
          <a:ln w="38100">
            <a:solidFill>
              <a:srgbClr val="FFC000"/>
            </a:solidFill>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Θέση περιεχομένου 1"/>
          <p:cNvSpPr>
            <a:spLocks noGrp="1" noChangeArrowheads="1"/>
          </p:cNvSpPr>
          <p:nvPr>
            <p:ph idx="1"/>
          </p:nvPr>
        </p:nvSpPr>
        <p:spPr/>
        <p:txBody>
          <a:bodyPr/>
          <a:lstStyle/>
          <a:p>
            <a:pPr eaLnBrk="1" hangingPunct="1"/>
            <a:endParaRPr lang="el-GR" altLang="el-GR" dirty="0"/>
          </a:p>
        </p:txBody>
      </p:sp>
      <p:sp>
        <p:nvSpPr>
          <p:cNvPr id="9219" name="Τίτλος 2"/>
          <p:cNvSpPr>
            <a:spLocks noGrp="1" noChangeArrowheads="1"/>
          </p:cNvSpPr>
          <p:nvPr>
            <p:ph type="title"/>
          </p:nvPr>
        </p:nvSpPr>
        <p:spPr/>
        <p:txBody>
          <a:bodyPr/>
          <a:lstStyle/>
          <a:p>
            <a:pPr eaLnBrk="1" hangingPunct="1"/>
            <a:endParaRPr lang="el-GR" altLang="el-GR"/>
          </a:p>
        </p:txBody>
      </p:sp>
      <p:pic>
        <p:nvPicPr>
          <p:cNvPr id="9220" name="Picture 2" descr="Το σκεπτόμενο emoji - Free Sun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873375"/>
            <a:ext cx="260032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Φυσαλίδα ομιλίας: Έλλειψη 3"/>
          <p:cNvSpPr/>
          <p:nvPr/>
        </p:nvSpPr>
        <p:spPr>
          <a:xfrm>
            <a:off x="323850" y="1916832"/>
            <a:ext cx="4248150" cy="2160587"/>
          </a:xfrm>
          <a:prstGeom prst="wedgeEllipseCallout">
            <a:avLst>
              <a:gd name="adj1" fmla="val 51826"/>
              <a:gd name="adj2" fmla="val 4719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dirty="0">
                <a:solidFill>
                  <a:srgbClr val="002060"/>
                </a:solidFill>
                <a:effectLst>
                  <a:outerShdw blurRad="38100" dist="38100" dir="2700000" algn="tl">
                    <a:srgbClr val="000000">
                      <a:alpha val="43137"/>
                    </a:srgbClr>
                  </a:outerShdw>
                </a:effectLst>
              </a:rPr>
              <a:t>Ποιες οι απαιτήσεις του μαθήματος;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Τίτλος 1"/>
          <p:cNvSpPr>
            <a:spLocks noGrp="1" noChangeArrowheads="1"/>
          </p:cNvSpPr>
          <p:nvPr>
            <p:ph type="title"/>
          </p:nvPr>
        </p:nvSpPr>
        <p:spPr/>
        <p:txBody>
          <a:bodyPr/>
          <a:lstStyle/>
          <a:p>
            <a:pPr eaLnBrk="1" hangingPunct="1"/>
            <a:r>
              <a:rPr lang="el-GR" altLang="el-GR" i="1" dirty="0">
                <a:solidFill>
                  <a:srgbClr val="002060"/>
                </a:solidFill>
              </a:rPr>
              <a:t>Τρόπος αξιολόγησης </a:t>
            </a:r>
          </a:p>
        </p:txBody>
      </p:sp>
      <p:sp>
        <p:nvSpPr>
          <p:cNvPr id="10243" name="Θέση περιεχομένου 2"/>
          <p:cNvSpPr>
            <a:spLocks noGrp="1" noChangeArrowheads="1"/>
          </p:cNvSpPr>
          <p:nvPr>
            <p:ph idx="1"/>
          </p:nvPr>
        </p:nvSpPr>
        <p:spPr/>
        <p:txBody>
          <a:bodyPr/>
          <a:lstStyle/>
          <a:p>
            <a:pPr eaLnBrk="1" hangingPunct="1"/>
            <a:r>
              <a:rPr lang="el-GR" altLang="el-GR" i="1"/>
              <a:t>Εδώ παρουσιάζουμε με ποιον τρόπο θα αξιολογηθούν οι φοιτητές. Μπορούμε να οπτικοποιήσουμε την πληροφορία με χρήση πίτας ή άλλων γραφημάτων</a:t>
            </a:r>
          </a:p>
          <a:p>
            <a:pPr eaLnBrk="1" hangingPunct="1"/>
            <a:endParaRPr lang="el-GR" altLang="el-GR"/>
          </a:p>
        </p:txBody>
      </p:sp>
      <p:graphicFrame>
        <p:nvGraphicFramePr>
          <p:cNvPr id="4" name="Γράφημα 3"/>
          <p:cNvGraphicFramePr>
            <a:graphicFrameLocks/>
          </p:cNvGraphicFramePr>
          <p:nvPr/>
        </p:nvGraphicFramePr>
        <p:xfrm>
          <a:off x="3275856" y="3382963"/>
          <a:ext cx="4572000" cy="2743200"/>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Ευθεία γραμμή σύνδεσης 4"/>
          <p:cNvCxnSpPr/>
          <p:nvPr/>
        </p:nvCxnSpPr>
        <p:spPr>
          <a:xfrm>
            <a:off x="1187624" y="1417638"/>
            <a:ext cx="6840760" cy="0"/>
          </a:xfrm>
          <a:prstGeom prst="line">
            <a:avLst/>
          </a:prstGeom>
          <a:ln w="38100">
            <a:solidFill>
              <a:srgbClr val="FFC000"/>
            </a:solidFill>
          </a:ln>
        </p:spPr>
        <p:style>
          <a:lnRef idx="3">
            <a:schemeClr val="dk1"/>
          </a:lnRef>
          <a:fillRef idx="0">
            <a:schemeClr val="dk1"/>
          </a:fillRef>
          <a:effectRef idx="2">
            <a:schemeClr val="dk1"/>
          </a:effectRef>
          <a:fontRef idx="minor">
            <a:schemeClr val="tx1"/>
          </a:fontRef>
        </p:style>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327</Words>
  <Application>Microsoft Office PowerPoint</Application>
  <PresentationFormat>Προβολή στην οθόνη (4:3)</PresentationFormat>
  <Paragraphs>23</Paragraphs>
  <Slides>10</Slides>
  <Notes>0</Notes>
  <HiddenSlides>0</HiddenSlides>
  <MMClips>0</MMClips>
  <ScaleCrop>false</ScaleCrop>
  <HeadingPairs>
    <vt:vector size="6" baseType="variant">
      <vt:variant>
        <vt:lpstr>Γραμματοσειρές που χρησιμοποιούνται</vt:lpstr>
      </vt:variant>
      <vt:variant>
        <vt:i4>1</vt:i4>
      </vt:variant>
      <vt:variant>
        <vt:lpstr>Θέμα</vt:lpstr>
      </vt:variant>
      <vt:variant>
        <vt:i4>1</vt:i4>
      </vt:variant>
      <vt:variant>
        <vt:lpstr>Τίτλοι διαφανειών</vt:lpstr>
      </vt:variant>
      <vt:variant>
        <vt:i4>10</vt:i4>
      </vt:variant>
    </vt:vector>
  </HeadingPairs>
  <TitlesOfParts>
    <vt:vector size="12" baseType="lpstr">
      <vt:lpstr>Arial</vt:lpstr>
      <vt:lpstr>Default Design</vt:lpstr>
      <vt:lpstr>ΤΙΤΛΟΣ ΜΑΘΗΜΑΤΟΣ Κωδικός</vt:lpstr>
      <vt:lpstr>Δήλωση προσβασιμότητας</vt:lpstr>
      <vt:lpstr>Παρουσίαση του PowerPoint</vt:lpstr>
      <vt:lpstr>Τι θα σε βοηθήσει να πετύχεις το μάθημα;</vt:lpstr>
      <vt:lpstr>Τι θα μπορείς να κάνεις όταν παρακολουθήσεις με επιτυχία το μάθημα;</vt:lpstr>
      <vt:lpstr>Τι θα μάθουμε;</vt:lpstr>
      <vt:lpstr>Πώς θα μάθουμε;</vt:lpstr>
      <vt:lpstr>Παρουσίαση του PowerPoint</vt:lpstr>
      <vt:lpstr>Τρόπος αξιολόγησης </vt:lpstr>
      <vt:lpstr>Φόρτος εργασίας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ΤΥΠΟΛΟΓΙΑ  ΤΩΝ ΛΕΞΙΚΩΝ</dc:title>
  <dc:creator>Anna</dc:creator>
  <cp:lastModifiedBy>Σοφία Μαρσίδου</cp:lastModifiedBy>
  <cp:revision>23</cp:revision>
  <dcterms:created xsi:type="dcterms:W3CDTF">2014-10-17T07:25:09Z</dcterms:created>
  <dcterms:modified xsi:type="dcterms:W3CDTF">2021-10-21T10:35:56Z</dcterms:modified>
</cp:coreProperties>
</file>